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3" r:id="rId1"/>
  </p:sldMasterIdLst>
  <p:notesMasterIdLst>
    <p:notesMasterId r:id="rId43"/>
  </p:notesMasterIdLst>
  <p:sldIdLst>
    <p:sldId id="420" r:id="rId2"/>
    <p:sldId id="421" r:id="rId3"/>
    <p:sldId id="422" r:id="rId4"/>
    <p:sldId id="423" r:id="rId5"/>
    <p:sldId id="428" r:id="rId6"/>
    <p:sldId id="424" r:id="rId7"/>
    <p:sldId id="434" r:id="rId8"/>
    <p:sldId id="433" r:id="rId9"/>
    <p:sldId id="455" r:id="rId10"/>
    <p:sldId id="437" r:id="rId11"/>
    <p:sldId id="435" r:id="rId12"/>
    <p:sldId id="436" r:id="rId13"/>
    <p:sldId id="454" r:id="rId14"/>
    <p:sldId id="425" r:id="rId15"/>
    <p:sldId id="426" r:id="rId16"/>
    <p:sldId id="443" r:id="rId17"/>
    <p:sldId id="429" r:id="rId18"/>
    <p:sldId id="427" r:id="rId19"/>
    <p:sldId id="430" r:id="rId20"/>
    <p:sldId id="431" r:id="rId21"/>
    <p:sldId id="432" r:id="rId22"/>
    <p:sldId id="438" r:id="rId23"/>
    <p:sldId id="439" r:id="rId24"/>
    <p:sldId id="440" r:id="rId25"/>
    <p:sldId id="441" r:id="rId26"/>
    <p:sldId id="456" r:id="rId27"/>
    <p:sldId id="442" r:id="rId28"/>
    <p:sldId id="457" r:id="rId29"/>
    <p:sldId id="458" r:id="rId30"/>
    <p:sldId id="444" r:id="rId31"/>
    <p:sldId id="445" r:id="rId32"/>
    <p:sldId id="446" r:id="rId33"/>
    <p:sldId id="447" r:id="rId34"/>
    <p:sldId id="448" r:id="rId35"/>
    <p:sldId id="449" r:id="rId36"/>
    <p:sldId id="450" r:id="rId37"/>
    <p:sldId id="451" r:id="rId38"/>
    <p:sldId id="452" r:id="rId39"/>
    <p:sldId id="453" r:id="rId40"/>
    <p:sldId id="459" r:id="rId41"/>
    <p:sldId id="460" r:id="rId42"/>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C4B1156A-380E-4F78-BDF5-A606A8083BF9}" styleName="中度样式 4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026" autoAdjust="0"/>
    <p:restoredTop sz="89241" autoAdjust="0"/>
  </p:normalViewPr>
  <p:slideViewPr>
    <p:cSldViewPr snapToGrid="0">
      <p:cViewPr varScale="1">
        <p:scale>
          <a:sx n="63" d="100"/>
          <a:sy n="63" d="100"/>
        </p:scale>
        <p:origin x="-852" y="-10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a:latin typeface="+mn-lt"/>
                <a:ea typeface="+mn-ea"/>
              </a:defRPr>
            </a:lvl1pPr>
          </a:lstStyle>
          <a:p>
            <a:pPr>
              <a:defRPr/>
            </a:pPr>
            <a:fld id="{AA253E4B-54B1-4E59-8E11-26D620883BDC}" type="datetimeFigureOut">
              <a:rPr lang="zh-CN" altLang="en-US"/>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a:latin typeface="+mn-lt"/>
                <a:ea typeface="+mn-ea"/>
              </a:defRPr>
            </a:lvl1pPr>
          </a:lstStyle>
          <a:p>
            <a:pPr>
              <a:defRPr/>
            </a:pPr>
            <a:fld id="{1EC2FE86-6D57-4C79-AF63-1CCF3BCAF0AF}" type="slidenum">
              <a:rPr lang="zh-CN" altLang="en-US"/>
              <a:t>‹#›</a:t>
            </a:fld>
            <a:endParaRPr lang="zh-CN" altLang="en-US"/>
          </a:p>
        </p:txBody>
      </p:sp>
    </p:spTree>
    <p:extLst>
      <p:ext uri="{BB962C8B-B14F-4D97-AF65-F5344CB8AC3E}">
        <p14:creationId xmlns:p14="http://schemas.microsoft.com/office/powerpoint/2010/main" val="105132988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1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自定义版式">
    <p:bg>
      <p:bgPr>
        <a:blipFill dpi="0" rotWithShape="1">
          <a:blip r:embed="rId2">
            <a:alphaModFix amt="20000"/>
            <a:lum/>
          </a:blip>
          <a:srcRect/>
          <a:stretch>
            <a:fillRect t="-5000" b="-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69692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2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3" name="图片 2"/>
          <p:cNvPicPr>
            <a:picLocks noChangeAspect="1"/>
          </p:cNvPicPr>
          <p:nvPr/>
        </p:nvPicPr>
        <p:blipFill>
          <a:blip r:embed="rId2"/>
          <a:srcRect t="613"/>
          <a:stretch>
            <a:fillRect/>
          </a:stretch>
        </p:blipFill>
        <p:spPr bwMode="auto">
          <a:xfrm>
            <a:off x="0" y="357188"/>
            <a:ext cx="1905000" cy="6265862"/>
          </a:xfrm>
          <a:prstGeom prst="rect">
            <a:avLst/>
          </a:prstGeom>
          <a:noFill/>
          <a:ln w="9525">
            <a:noFill/>
            <a:miter lim="800000"/>
            <a:headEnd/>
            <a:tailEnd/>
          </a:ln>
        </p:spPr>
      </p:pic>
      <p:pic>
        <p:nvPicPr>
          <p:cNvPr id="4" name="图片 3"/>
          <p:cNvPicPr>
            <a:picLocks noChangeAspect="1"/>
          </p:cNvPicPr>
          <p:nvPr userDrawn="1"/>
        </p:nvPicPr>
        <p:blipFill>
          <a:blip r:embed="rId2"/>
          <a:srcRect t="613"/>
          <a:stretch>
            <a:fillRect/>
          </a:stretch>
        </p:blipFill>
        <p:spPr bwMode="auto">
          <a:xfrm>
            <a:off x="0" y="357188"/>
            <a:ext cx="1905000" cy="6265862"/>
          </a:xfrm>
          <a:prstGeom prst="rect">
            <a:avLst/>
          </a:prstGeom>
          <a:noFill/>
          <a:ln w="9525">
            <a:noFill/>
            <a:miter lim="800000"/>
            <a:headEnd/>
            <a:tailEnd/>
          </a:ln>
        </p:spPr>
      </p:pic>
    </p:spTree>
    <p:extLst>
      <p:ext uri="{BB962C8B-B14F-4D97-AF65-F5344CB8AC3E}">
        <p14:creationId xmlns:p14="http://schemas.microsoft.com/office/powerpoint/2010/main" val="2070705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pic>
        <p:nvPicPr>
          <p:cNvPr id="26" name="图片 25"/>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3" name="图片 2"/>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pic>
        <p:nvPicPr>
          <p:cNvPr id="4" name="图片 3"/>
          <p:cNvPicPr>
            <a:picLocks noChangeAspect="1"/>
          </p:cNvPicPr>
          <p:nvPr userDrawn="1"/>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4936" t="398"/>
          <a:stretch/>
        </p:blipFill>
        <p:spPr>
          <a:xfrm>
            <a:off x="8570794" y="6976"/>
            <a:ext cx="3621206" cy="6851024"/>
          </a:xfrm>
          <a:custGeom>
            <a:avLst/>
            <a:gdLst>
              <a:gd name="connsiteX0" fmla="*/ 0 w 3621206"/>
              <a:gd name="connsiteY0" fmla="*/ 0 h 6830704"/>
              <a:gd name="connsiteX1" fmla="*/ 3621206 w 3621206"/>
              <a:gd name="connsiteY1" fmla="*/ 0 h 6830704"/>
              <a:gd name="connsiteX2" fmla="*/ 3621206 w 3621206"/>
              <a:gd name="connsiteY2" fmla="*/ 6830704 h 6830704"/>
              <a:gd name="connsiteX3" fmla="*/ 0 w 3621206"/>
              <a:gd name="connsiteY3" fmla="*/ 6830704 h 6830704"/>
              <a:gd name="connsiteX4" fmla="*/ 0 w 3621206"/>
              <a:gd name="connsiteY4" fmla="*/ 3562404 h 6830704"/>
              <a:gd name="connsiteX5" fmla="*/ 1109051 w 3621206"/>
              <a:gd name="connsiteY5" fmla="*/ 3562404 h 6830704"/>
              <a:gd name="connsiteX6" fmla="*/ 1142772 w 3621206"/>
              <a:gd name="connsiteY6" fmla="*/ 3590226 h 6830704"/>
              <a:gd name="connsiteX7" fmla="*/ 1363781 w 3621206"/>
              <a:gd name="connsiteY7" fmla="*/ 3657735 h 6830704"/>
              <a:gd name="connsiteX8" fmla="*/ 1584790 w 3621206"/>
              <a:gd name="connsiteY8" fmla="*/ 3590226 h 6830704"/>
              <a:gd name="connsiteX9" fmla="*/ 1616867 w 3621206"/>
              <a:gd name="connsiteY9" fmla="*/ 3563760 h 6830704"/>
              <a:gd name="connsiteX10" fmla="*/ 1621391 w 3621206"/>
              <a:gd name="connsiteY10" fmla="*/ 3586167 h 6830704"/>
              <a:gd name="connsiteX11" fmla="*/ 1706796 w 3621206"/>
              <a:gd name="connsiteY11" fmla="*/ 3642777 h 6830704"/>
              <a:gd name="connsiteX12" fmla="*/ 1792201 w 3621206"/>
              <a:gd name="connsiteY12" fmla="*/ 3586167 h 6830704"/>
              <a:gd name="connsiteX13" fmla="*/ 1798449 w 3621206"/>
              <a:gd name="connsiteY13" fmla="*/ 3555221 h 6830704"/>
              <a:gd name="connsiteX14" fmla="*/ 1798948 w 3621206"/>
              <a:gd name="connsiteY14" fmla="*/ 3555120 h 6830704"/>
              <a:gd name="connsiteX15" fmla="*/ 1855558 w 3621206"/>
              <a:gd name="connsiteY15" fmla="*/ 3469715 h 6830704"/>
              <a:gd name="connsiteX16" fmla="*/ 1855173 w 3621206"/>
              <a:gd name="connsiteY16" fmla="*/ 3467810 h 6830704"/>
              <a:gd name="connsiteX17" fmla="*/ 1877338 w 3621206"/>
              <a:gd name="connsiteY17" fmla="*/ 3452866 h 6830704"/>
              <a:gd name="connsiteX18" fmla="*/ 1897202 w 3621206"/>
              <a:gd name="connsiteY18" fmla="*/ 3423404 h 6830704"/>
              <a:gd name="connsiteX19" fmla="*/ 1897291 w 3621206"/>
              <a:gd name="connsiteY19" fmla="*/ 3422966 h 6830704"/>
              <a:gd name="connsiteX20" fmla="*/ 1921108 w 3621206"/>
              <a:gd name="connsiteY20" fmla="*/ 3418157 h 6830704"/>
              <a:gd name="connsiteX21" fmla="*/ 1977718 w 3621206"/>
              <a:gd name="connsiteY21" fmla="*/ 3332752 h 6830704"/>
              <a:gd name="connsiteX22" fmla="*/ 1976564 w 3621206"/>
              <a:gd name="connsiteY22" fmla="*/ 3327035 h 6830704"/>
              <a:gd name="connsiteX23" fmla="*/ 1984326 w 3621206"/>
              <a:gd name="connsiteY23" fmla="*/ 3325468 h 6830704"/>
              <a:gd name="connsiteX24" fmla="*/ 2040936 w 3621206"/>
              <a:gd name="connsiteY24" fmla="*/ 3240063 h 6830704"/>
              <a:gd name="connsiteX25" fmla="*/ 2035358 w 3621206"/>
              <a:gd name="connsiteY25" fmla="*/ 3212436 h 6830704"/>
              <a:gd name="connsiteX26" fmla="*/ 2039563 w 3621206"/>
              <a:gd name="connsiteY26" fmla="*/ 3213285 h 6830704"/>
              <a:gd name="connsiteX27" fmla="*/ 2124968 w 3621206"/>
              <a:gd name="connsiteY27" fmla="*/ 3156675 h 6830704"/>
              <a:gd name="connsiteX28" fmla="*/ 2125144 w 3621206"/>
              <a:gd name="connsiteY28" fmla="*/ 3155804 h 6830704"/>
              <a:gd name="connsiteX29" fmla="*/ 2137774 w 3621206"/>
              <a:gd name="connsiteY29" fmla="*/ 3137071 h 6830704"/>
              <a:gd name="connsiteX30" fmla="*/ 2145058 w 3621206"/>
              <a:gd name="connsiteY30" fmla="*/ 3100992 h 6830704"/>
              <a:gd name="connsiteX31" fmla="*/ 2052369 w 3621206"/>
              <a:gd name="connsiteY31" fmla="*/ 3008303 h 6830704"/>
              <a:gd name="connsiteX32" fmla="*/ 1986828 w 3621206"/>
              <a:gd name="connsiteY32" fmla="*/ 3035451 h 6830704"/>
              <a:gd name="connsiteX33" fmla="*/ 1983981 w 3621206"/>
              <a:gd name="connsiteY33" fmla="*/ 3039673 h 6830704"/>
              <a:gd name="connsiteX34" fmla="*/ 1981559 w 3621206"/>
              <a:gd name="connsiteY34" fmla="*/ 3039184 h 6830704"/>
              <a:gd name="connsiteX35" fmla="*/ 1945480 w 3621206"/>
              <a:gd name="connsiteY35" fmla="*/ 3046468 h 6830704"/>
              <a:gd name="connsiteX36" fmla="*/ 1936794 w 3621206"/>
              <a:gd name="connsiteY36" fmla="*/ 3052324 h 6830704"/>
              <a:gd name="connsiteX37" fmla="*/ 1934413 w 3621206"/>
              <a:gd name="connsiteY37" fmla="*/ 3050719 h 6830704"/>
              <a:gd name="connsiteX38" fmla="*/ 1877278 w 3621206"/>
              <a:gd name="connsiteY38" fmla="*/ 3039184 h 6830704"/>
              <a:gd name="connsiteX39" fmla="*/ 1831599 w 3621206"/>
              <a:gd name="connsiteY39" fmla="*/ 3048406 h 6830704"/>
              <a:gd name="connsiteX40" fmla="*/ 1787629 w 3621206"/>
              <a:gd name="connsiteY40" fmla="*/ 3018761 h 6830704"/>
              <a:gd name="connsiteX41" fmla="*/ 1730494 w 3621206"/>
              <a:gd name="connsiteY41" fmla="*/ 3007226 h 6830704"/>
              <a:gd name="connsiteX42" fmla="*/ 1674078 w 3621206"/>
              <a:gd name="connsiteY42" fmla="*/ 3018616 h 6830704"/>
              <a:gd name="connsiteX43" fmla="*/ 1668805 w 3621206"/>
              <a:gd name="connsiteY43" fmla="*/ 3011007 h 6830704"/>
              <a:gd name="connsiteX44" fmla="*/ 1443445 w 3621206"/>
              <a:gd name="connsiteY44" fmla="*/ 2875190 h 6830704"/>
              <a:gd name="connsiteX45" fmla="*/ 1419367 w 3621206"/>
              <a:gd name="connsiteY45" fmla="*/ 2872763 h 6830704"/>
              <a:gd name="connsiteX46" fmla="*/ 1419367 w 3621206"/>
              <a:gd name="connsiteY46" fmla="*/ 313898 h 6830704"/>
              <a:gd name="connsiteX47" fmla="*/ 0 w 3621206"/>
              <a:gd name="connsiteY47" fmla="*/ 313898 h 6830704"/>
              <a:gd name="connsiteX48" fmla="*/ 0 w 3621206"/>
              <a:gd name="connsiteY48" fmla="*/ 0 h 6830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621206" h="6830704">
                <a:moveTo>
                  <a:pt x="0" y="0"/>
                </a:moveTo>
                <a:lnTo>
                  <a:pt x="3621206" y="0"/>
                </a:lnTo>
                <a:lnTo>
                  <a:pt x="3621206" y="6830704"/>
                </a:lnTo>
                <a:lnTo>
                  <a:pt x="0" y="6830704"/>
                </a:lnTo>
                <a:lnTo>
                  <a:pt x="0" y="3562404"/>
                </a:lnTo>
                <a:lnTo>
                  <a:pt x="1109051" y="3562404"/>
                </a:lnTo>
                <a:lnTo>
                  <a:pt x="1142772" y="3590226"/>
                </a:lnTo>
                <a:cubicBezTo>
                  <a:pt x="1205860" y="3632848"/>
                  <a:pt x="1281914" y="3657735"/>
                  <a:pt x="1363781" y="3657735"/>
                </a:cubicBezTo>
                <a:cubicBezTo>
                  <a:pt x="1445648" y="3657735"/>
                  <a:pt x="1521702" y="3632848"/>
                  <a:pt x="1584790" y="3590226"/>
                </a:cubicBezTo>
                <a:lnTo>
                  <a:pt x="1616867" y="3563760"/>
                </a:lnTo>
                <a:lnTo>
                  <a:pt x="1621391" y="3586167"/>
                </a:lnTo>
                <a:cubicBezTo>
                  <a:pt x="1635462" y="3619435"/>
                  <a:pt x="1668403" y="3642777"/>
                  <a:pt x="1706796" y="3642777"/>
                </a:cubicBezTo>
                <a:cubicBezTo>
                  <a:pt x="1745189" y="3642777"/>
                  <a:pt x="1778130" y="3619435"/>
                  <a:pt x="1792201" y="3586167"/>
                </a:cubicBezTo>
                <a:lnTo>
                  <a:pt x="1798449" y="3555221"/>
                </a:lnTo>
                <a:lnTo>
                  <a:pt x="1798948" y="3555120"/>
                </a:lnTo>
                <a:cubicBezTo>
                  <a:pt x="1832215" y="3541049"/>
                  <a:pt x="1855558" y="3508108"/>
                  <a:pt x="1855558" y="3469715"/>
                </a:cubicBezTo>
                <a:lnTo>
                  <a:pt x="1855173" y="3467810"/>
                </a:lnTo>
                <a:lnTo>
                  <a:pt x="1877338" y="3452866"/>
                </a:lnTo>
                <a:cubicBezTo>
                  <a:pt x="1885725" y="3444480"/>
                  <a:pt x="1892512" y="3434493"/>
                  <a:pt x="1897202" y="3423404"/>
                </a:cubicBezTo>
                <a:lnTo>
                  <a:pt x="1897291" y="3422966"/>
                </a:lnTo>
                <a:lnTo>
                  <a:pt x="1921108" y="3418157"/>
                </a:lnTo>
                <a:cubicBezTo>
                  <a:pt x="1954375" y="3404086"/>
                  <a:pt x="1977718" y="3371145"/>
                  <a:pt x="1977718" y="3332752"/>
                </a:cubicBezTo>
                <a:lnTo>
                  <a:pt x="1976564" y="3327035"/>
                </a:lnTo>
                <a:lnTo>
                  <a:pt x="1984326" y="3325468"/>
                </a:lnTo>
                <a:cubicBezTo>
                  <a:pt x="2017593" y="3311397"/>
                  <a:pt x="2040936" y="3278456"/>
                  <a:pt x="2040936" y="3240063"/>
                </a:cubicBezTo>
                <a:lnTo>
                  <a:pt x="2035358" y="3212436"/>
                </a:lnTo>
                <a:lnTo>
                  <a:pt x="2039563" y="3213285"/>
                </a:lnTo>
                <a:cubicBezTo>
                  <a:pt x="2077956" y="3213285"/>
                  <a:pt x="2110897" y="3189943"/>
                  <a:pt x="2124968" y="3156675"/>
                </a:cubicBezTo>
                <a:lnTo>
                  <a:pt x="2125144" y="3155804"/>
                </a:lnTo>
                <a:lnTo>
                  <a:pt x="2137774" y="3137071"/>
                </a:lnTo>
                <a:cubicBezTo>
                  <a:pt x="2142464" y="3125982"/>
                  <a:pt x="2145058" y="3113790"/>
                  <a:pt x="2145058" y="3100992"/>
                </a:cubicBezTo>
                <a:cubicBezTo>
                  <a:pt x="2145058" y="3049801"/>
                  <a:pt x="2103560" y="3008303"/>
                  <a:pt x="2052369" y="3008303"/>
                </a:cubicBezTo>
                <a:cubicBezTo>
                  <a:pt x="2026774" y="3008303"/>
                  <a:pt x="2003601" y="3018678"/>
                  <a:pt x="1986828" y="3035451"/>
                </a:cubicBezTo>
                <a:lnTo>
                  <a:pt x="1983981" y="3039673"/>
                </a:lnTo>
                <a:lnTo>
                  <a:pt x="1981559" y="3039184"/>
                </a:lnTo>
                <a:cubicBezTo>
                  <a:pt x="1968761" y="3039184"/>
                  <a:pt x="1956569" y="3041778"/>
                  <a:pt x="1945480" y="3046468"/>
                </a:cubicBezTo>
                <a:lnTo>
                  <a:pt x="1936794" y="3052324"/>
                </a:lnTo>
                <a:lnTo>
                  <a:pt x="1934413" y="3050719"/>
                </a:lnTo>
                <a:cubicBezTo>
                  <a:pt x="1916852" y="3043291"/>
                  <a:pt x="1897545" y="3039184"/>
                  <a:pt x="1877278" y="3039184"/>
                </a:cubicBezTo>
                <a:lnTo>
                  <a:pt x="1831599" y="3048406"/>
                </a:lnTo>
                <a:lnTo>
                  <a:pt x="1787629" y="3018761"/>
                </a:lnTo>
                <a:cubicBezTo>
                  <a:pt x="1770068" y="3011333"/>
                  <a:pt x="1750761" y="3007226"/>
                  <a:pt x="1730494" y="3007226"/>
                </a:cubicBezTo>
                <a:lnTo>
                  <a:pt x="1674078" y="3018616"/>
                </a:lnTo>
                <a:lnTo>
                  <a:pt x="1668805" y="3011007"/>
                </a:lnTo>
                <a:cubicBezTo>
                  <a:pt x="1612414" y="2942678"/>
                  <a:pt x="1533508" y="2893620"/>
                  <a:pt x="1443445" y="2875190"/>
                </a:cubicBezTo>
                <a:lnTo>
                  <a:pt x="1419367" y="2872763"/>
                </a:lnTo>
                <a:lnTo>
                  <a:pt x="1419367" y="313898"/>
                </a:lnTo>
                <a:lnTo>
                  <a:pt x="0" y="313898"/>
                </a:lnTo>
                <a:lnTo>
                  <a:pt x="0" y="0"/>
                </a:lnTo>
                <a:close/>
              </a:path>
            </a:pathLst>
          </a:custGeom>
        </p:spPr>
      </p:pic>
    </p:spTree>
    <p:extLst>
      <p:ext uri="{BB962C8B-B14F-4D97-AF65-F5344CB8AC3E}">
        <p14:creationId xmlns:p14="http://schemas.microsoft.com/office/powerpoint/2010/main" val="261121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自定义版式">
    <p:bg>
      <p:bgPr>
        <a:blipFill dpi="0" rotWithShape="1">
          <a:blip r:embed="rId2">
            <a:alphaModFix amt="20000"/>
            <a:lum/>
          </a:blip>
          <a:srcRect/>
          <a:stretch>
            <a:fillRect l="-5000" r="-5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64346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自定义版式">
    <p:bg>
      <p:bgPr>
        <a:blipFill dpi="0" rotWithShape="1">
          <a:blip r:embed="rId2">
            <a:alphaModFix amt="20000"/>
            <a:lum/>
          </a:blip>
          <a:srcRect/>
          <a:stretch>
            <a:fillRect t="-4000" b="-4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6677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自定义版式">
    <p:bg>
      <p:bgPr>
        <a:blipFill dpi="0" rotWithShape="1">
          <a:blip r:embed="rId2">
            <a:alphaModFix amt="20000"/>
            <a:lum/>
          </a:blip>
          <a:srcRect/>
          <a:stretch>
            <a:fillRect t="-10000" b="-10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1391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bg>
      <p:bgPr>
        <a:blipFill dpi="0" rotWithShape="1">
          <a:blip r:embed="rId2">
            <a:alphaModFix amt="70000"/>
            <a:lum/>
          </a:blip>
          <a:srcRect/>
          <a:stretch>
            <a:fillRect t="-17000" b="-17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29812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3"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4" name="图片 6"/>
          <p:cNvPicPr>
            <a:picLocks noChangeAspect="1"/>
          </p:cNvPicPr>
          <p:nvPr/>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5" name="图片 7"/>
          <p:cNvPicPr>
            <a:picLocks noChangeAspect="1"/>
          </p:cNvPicPr>
          <p:nvPr/>
        </p:nvPicPr>
        <p:blipFill>
          <a:blip r:embed="rId3"/>
          <a:srcRect/>
          <a:stretch>
            <a:fillRect/>
          </a:stretch>
        </p:blipFill>
        <p:spPr bwMode="auto">
          <a:xfrm>
            <a:off x="0" y="4943475"/>
            <a:ext cx="1343025" cy="1914525"/>
          </a:xfrm>
          <a:prstGeom prst="rect">
            <a:avLst/>
          </a:prstGeom>
          <a:noFill/>
          <a:ln w="9525">
            <a:noFill/>
            <a:miter lim="800000"/>
            <a:headEnd/>
            <a:tailEnd/>
          </a:ln>
        </p:spPr>
      </p:pic>
      <p:pic>
        <p:nvPicPr>
          <p:cNvPr id="6" name="图片 6"/>
          <p:cNvPicPr>
            <a:picLocks noChangeAspect="1"/>
          </p:cNvPicPr>
          <p:nvPr userDrawn="1"/>
        </p:nvPicPr>
        <p:blipFill>
          <a:blip r:embed="rId2"/>
          <a:srcRect/>
          <a:stretch>
            <a:fillRect/>
          </a:stretch>
        </p:blipFill>
        <p:spPr bwMode="auto">
          <a:xfrm>
            <a:off x="10567988" y="9525"/>
            <a:ext cx="1609725" cy="2046288"/>
          </a:xfrm>
          <a:prstGeom prst="rect">
            <a:avLst/>
          </a:prstGeom>
          <a:noFill/>
          <a:ln w="9525">
            <a:noFill/>
            <a:miter lim="800000"/>
            <a:headEnd/>
            <a:tailEnd/>
          </a:ln>
        </p:spPr>
      </p:pic>
      <p:pic>
        <p:nvPicPr>
          <p:cNvPr id="7" name="图片 7"/>
          <p:cNvPicPr>
            <a:picLocks noChangeAspect="1"/>
          </p:cNvPicPr>
          <p:nvPr userDrawn="1"/>
        </p:nvPicPr>
        <p:blipFill>
          <a:blip r:embed="rId3"/>
          <a:srcRect/>
          <a:stretch>
            <a:fillRect/>
          </a:stretch>
        </p:blipFill>
        <p:spPr bwMode="auto">
          <a:xfrm>
            <a:off x="0" y="4943475"/>
            <a:ext cx="1343025" cy="1914525"/>
          </a:xfrm>
          <a:prstGeom prst="rect">
            <a:avLst/>
          </a:prstGeom>
          <a:noFill/>
          <a:ln w="9525">
            <a:noFill/>
            <a:miter lim="800000"/>
            <a:headEnd/>
            <a:tailEnd/>
          </a:ln>
        </p:spPr>
      </p:pic>
    </p:spTree>
    <p:extLst>
      <p:ext uri="{BB962C8B-B14F-4D97-AF65-F5344CB8AC3E}">
        <p14:creationId xmlns:p14="http://schemas.microsoft.com/office/powerpoint/2010/main" val="11149044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pic>
        <p:nvPicPr>
          <p:cNvPr id="2"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3" name="图片 6"/>
          <p:cNvPicPr>
            <a:picLocks noChangeAspect="1"/>
          </p:cNvPicPr>
          <p:nvPr/>
        </p:nvPicPr>
        <p:blipFill>
          <a:blip r:embed="rId2"/>
          <a:srcRect/>
          <a:stretch>
            <a:fillRect/>
          </a:stretch>
        </p:blipFill>
        <p:spPr bwMode="auto">
          <a:xfrm>
            <a:off x="8818563" y="0"/>
            <a:ext cx="3362325" cy="6858000"/>
          </a:xfrm>
          <a:prstGeom prst="rect">
            <a:avLst/>
          </a:prstGeom>
          <a:noFill/>
          <a:ln w="9525">
            <a:noFill/>
            <a:miter lim="800000"/>
            <a:headEnd/>
            <a:tailEnd/>
          </a:ln>
        </p:spPr>
      </p:pic>
      <p:pic>
        <p:nvPicPr>
          <p:cNvPr id="4" name="图片 6"/>
          <p:cNvPicPr>
            <a:picLocks noChangeAspect="1"/>
          </p:cNvPicPr>
          <p:nvPr userDrawn="1"/>
        </p:nvPicPr>
        <p:blipFill>
          <a:blip r:embed="rId2"/>
          <a:srcRect/>
          <a:stretch>
            <a:fillRect/>
          </a:stretch>
        </p:blipFill>
        <p:spPr bwMode="auto">
          <a:xfrm>
            <a:off x="8818563" y="0"/>
            <a:ext cx="3362325" cy="6858000"/>
          </a:xfrm>
          <a:prstGeom prst="rect">
            <a:avLst/>
          </a:prstGeom>
          <a:noFill/>
          <a:ln w="9525">
            <a:noFill/>
            <a:miter lim="800000"/>
            <a:headEnd/>
            <a:tailEnd/>
          </a:ln>
        </p:spPr>
      </p:pic>
    </p:spTree>
    <p:extLst>
      <p:ext uri="{BB962C8B-B14F-4D97-AF65-F5344CB8AC3E}">
        <p14:creationId xmlns:p14="http://schemas.microsoft.com/office/powerpoint/2010/main" val="31956495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3"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4" name="图片 2"/>
          <p:cNvPicPr>
            <a:picLocks noChangeAspect="1"/>
          </p:cNvPicPr>
          <p:nvPr/>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5" name="图片 3"/>
          <p:cNvPicPr>
            <a:picLocks noChangeAspect="1"/>
          </p:cNvPicPr>
          <p:nvPr/>
        </p:nvPicPr>
        <p:blipFill>
          <a:blip r:embed="rId3"/>
          <a:srcRect/>
          <a:stretch>
            <a:fillRect/>
          </a:stretch>
        </p:blipFill>
        <p:spPr bwMode="auto">
          <a:xfrm>
            <a:off x="10291763" y="376238"/>
            <a:ext cx="1276350" cy="1323975"/>
          </a:xfrm>
          <a:prstGeom prst="rect">
            <a:avLst/>
          </a:prstGeom>
          <a:noFill/>
          <a:ln w="9525">
            <a:noFill/>
            <a:miter lim="800000"/>
            <a:headEnd/>
            <a:tailEnd/>
          </a:ln>
        </p:spPr>
      </p:pic>
      <p:pic>
        <p:nvPicPr>
          <p:cNvPr id="6" name="图片 2"/>
          <p:cNvPicPr>
            <a:picLocks noChangeAspect="1"/>
          </p:cNvPicPr>
          <p:nvPr userDrawn="1"/>
        </p:nvPicPr>
        <p:blipFill>
          <a:blip r:embed="rId2"/>
          <a:srcRect/>
          <a:stretch>
            <a:fillRect/>
          </a:stretch>
        </p:blipFill>
        <p:spPr bwMode="auto">
          <a:xfrm>
            <a:off x="8391525" y="1514475"/>
            <a:ext cx="3800475" cy="5343525"/>
          </a:xfrm>
          <a:prstGeom prst="rect">
            <a:avLst/>
          </a:prstGeom>
          <a:noFill/>
          <a:ln w="9525">
            <a:noFill/>
            <a:miter lim="800000"/>
            <a:headEnd/>
            <a:tailEnd/>
          </a:ln>
        </p:spPr>
      </p:pic>
      <p:pic>
        <p:nvPicPr>
          <p:cNvPr id="7" name="图片 3"/>
          <p:cNvPicPr>
            <a:picLocks noChangeAspect="1"/>
          </p:cNvPicPr>
          <p:nvPr userDrawn="1"/>
        </p:nvPicPr>
        <p:blipFill>
          <a:blip r:embed="rId3"/>
          <a:srcRect/>
          <a:stretch>
            <a:fillRect/>
          </a:stretch>
        </p:blipFill>
        <p:spPr bwMode="auto">
          <a:xfrm>
            <a:off x="10291763" y="376238"/>
            <a:ext cx="1276350" cy="1323975"/>
          </a:xfrm>
          <a:prstGeom prst="rect">
            <a:avLst/>
          </a:prstGeom>
          <a:noFill/>
          <a:ln w="9525">
            <a:noFill/>
            <a:miter lim="800000"/>
            <a:headEnd/>
            <a:tailEnd/>
          </a:ln>
        </p:spPr>
      </p:pic>
    </p:spTree>
    <p:extLst>
      <p:ext uri="{BB962C8B-B14F-4D97-AF65-F5344CB8AC3E}">
        <p14:creationId xmlns:p14="http://schemas.microsoft.com/office/powerpoint/2010/main" val="128776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6" dur="2000" fill="hold"/>
                                        <p:tgtEl>
                                          <p:spTgt spid="3"/>
                                        </p:tgtEl>
                                        <p:attrNameLst>
                                          <p:attrName>ppt_x</p:attrName>
                                          <p:attrName>ppt_y</p:attrName>
                                        </p:attrNameLst>
                                      </p:cBhvr>
                                    </p:animMotion>
                                  </p:childTnLst>
                                </p:cTn>
                              </p:par>
                              <p:par>
                                <p:cTn id="7"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8" dur="2000" fill="hold"/>
                                        <p:tgtEl>
                                          <p:spTgt spid="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125 -0.10857 L 0.1125 -0.10857 C 0.10899 -0.10926 0.10534 -0.10972 0.10196 -0.11065 C 0.10066 -0.11111 0.09961 -0.11227 0.09844 -0.11273 C 0.09532 -0.11435 0.09219 -0.11551 0.08907 -0.1169 C 0.0875 -0.11759 0.08594 -0.11852 0.08438 -0.11898 C 0.08243 -0.11968 0.08034 -0.12014 0.07852 -0.12107 C 0.07605 -0.12222 0.07383 -0.125 0.07149 -0.12523 C 0.05352 -0.12847 0.06368 -0.12709 0.04102 -0.1294 L -0.03515 -0.12732 C -0.0371 -0.12732 -0.03906 -0.12593 -0.04101 -0.12523 C -0.04375 -0.12454 -0.04648 -0.12408 -0.04921 -0.12315 C -0.05429 -0.12153 -0.05299 -0.1213 -0.05742 -0.11898 C -0.05898 -0.11829 -0.06054 -0.11759 -0.0621 -0.1169 C -0.06328 -0.11551 -0.06458 -0.11459 -0.06562 -0.11273 C -0.06809 -0.10903 -0.06992 -0.10371 -0.07265 -0.10023 L -0.07617 -0.09607 C -0.07695 -0.09398 -0.07799 -0.09213 -0.07851 -0.08982 C -0.07955 -0.08588 -0.08085 -0.07732 -0.08085 -0.07732 C -0.08046 -0.06644 -0.0832 -0.04607 -0.07734 -0.03565 C -0.0763 -0.03403 -0.075 -0.03287 -0.07382 -0.03148 C -0.07226 -0.02292 -0.07265 -0.0213 -0.06562 -0.0169 L -0.05859 -0.01273 C -0.04622 0.00185 -0.05768 -0.01019 -0.02343 -0.00648 C -0.0207 -0.00625 -0.01796 -0.00556 -0.01523 -0.0044 C -0.0121 -0.00347 -0.00911 -0.00023 -0.00585 -0.00023 L -4.375E-6 -0.00023 L -4.375E-6 -0.00023 " pathEditMode="relative" ptsTypes="AAAAAAAAAAAAAAAAAAAAAAAAAAAA">
                                      <p:cBhvr>
                                        <p:cTn id="10" dur="2000" fill="hold"/>
                                        <p:tgtEl>
                                          <p:spTgt spid="7"/>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pic>
        <p:nvPicPr>
          <p:cNvPr id="2"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3" name="组合 3"/>
          <p:cNvGrpSpPr/>
          <p:nvPr/>
        </p:nvGrpSpPr>
        <p:grpSpPr bwMode="auto">
          <a:xfrm>
            <a:off x="-1406842" y="-116522"/>
            <a:ext cx="2008187" cy="706437"/>
            <a:chOff x="248784" y="452514"/>
            <a:chExt cx="2009094" cy="706492"/>
          </a:xfrm>
        </p:grpSpPr>
        <p:pic>
          <p:nvPicPr>
            <p:cNvPr id="4"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5"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6" name="图片 2"/>
          <p:cNvPicPr>
            <a:picLocks noChangeAspect="1"/>
          </p:cNvPicPr>
          <p:nvPr/>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7" name="组合 3"/>
          <p:cNvGrpSpPr/>
          <p:nvPr/>
        </p:nvGrpSpPr>
        <p:grpSpPr bwMode="auto">
          <a:xfrm>
            <a:off x="-1406842" y="-116522"/>
            <a:ext cx="2008187" cy="706437"/>
            <a:chOff x="248784" y="452514"/>
            <a:chExt cx="2009094" cy="706492"/>
          </a:xfrm>
        </p:grpSpPr>
        <p:pic>
          <p:nvPicPr>
            <p:cNvPr id="8"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9"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pic>
        <p:nvPicPr>
          <p:cNvPr id="10" name="图片 2"/>
          <p:cNvPicPr>
            <a:picLocks noChangeAspect="1"/>
          </p:cNvPicPr>
          <p:nvPr userDrawn="1"/>
        </p:nvPicPr>
        <p:blipFill>
          <a:blip r:embed="rId2"/>
          <a:srcRect/>
          <a:stretch>
            <a:fillRect/>
          </a:stretch>
        </p:blipFill>
        <p:spPr bwMode="auto">
          <a:xfrm>
            <a:off x="-31750" y="4467225"/>
            <a:ext cx="5657850" cy="2390775"/>
          </a:xfrm>
          <a:prstGeom prst="rect">
            <a:avLst/>
          </a:prstGeom>
          <a:noFill/>
          <a:ln w="9525">
            <a:noFill/>
            <a:miter lim="800000"/>
            <a:headEnd/>
            <a:tailEnd/>
          </a:ln>
        </p:spPr>
      </p:pic>
      <p:grpSp>
        <p:nvGrpSpPr>
          <p:cNvPr id="11" name="组合 3"/>
          <p:cNvGrpSpPr/>
          <p:nvPr userDrawn="1"/>
        </p:nvGrpSpPr>
        <p:grpSpPr bwMode="auto">
          <a:xfrm>
            <a:off x="-1406842" y="-116522"/>
            <a:ext cx="2008187" cy="706437"/>
            <a:chOff x="248784" y="452514"/>
            <a:chExt cx="2009094" cy="706492"/>
          </a:xfrm>
        </p:grpSpPr>
        <p:pic>
          <p:nvPicPr>
            <p:cNvPr id="12" name="图片 4"/>
            <p:cNvPicPr>
              <a:picLocks noChangeAspect="1"/>
            </p:cNvPicPr>
            <p:nvPr/>
          </p:nvPicPr>
          <p:blipFill>
            <a:blip r:embed="rId3"/>
            <a:srcRect/>
            <a:stretch>
              <a:fillRect/>
            </a:stretch>
          </p:blipFill>
          <p:spPr bwMode="auto">
            <a:xfrm flipH="1">
              <a:off x="248784" y="452514"/>
              <a:ext cx="1152686" cy="571580"/>
            </a:xfrm>
            <a:prstGeom prst="rect">
              <a:avLst/>
            </a:prstGeom>
            <a:noFill/>
            <a:ln w="9525">
              <a:noFill/>
              <a:miter lim="800000"/>
              <a:headEnd/>
              <a:tailEnd/>
            </a:ln>
          </p:spPr>
        </p:pic>
        <p:pic>
          <p:nvPicPr>
            <p:cNvPr id="13"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flipH="1">
              <a:off x="1105192" y="587426"/>
              <a:ext cx="1152686" cy="571580"/>
            </a:xfrm>
            <a:prstGeom prst="rect">
              <a:avLst/>
            </a:prstGeom>
            <a:noFill/>
            <a:ln w="9525">
              <a:noFill/>
              <a:miter lim="800000"/>
              <a:headEnd/>
              <a:tailEnd/>
            </a:ln>
          </p:spPr>
        </p:pic>
      </p:grpSp>
    </p:spTree>
    <p:extLst>
      <p:ext uri="{BB962C8B-B14F-4D97-AF65-F5344CB8AC3E}">
        <p14:creationId xmlns:p14="http://schemas.microsoft.com/office/powerpoint/2010/main" val="486969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6" dur="2000" fill="hold"/>
                                        <p:tgtEl>
                                          <p:spTgt spid="3"/>
                                        </p:tgtEl>
                                        <p:attrNameLst>
                                          <p:attrName>ppt_x</p:attrName>
                                          <p:attrName>ppt_y</p:attrName>
                                        </p:attrNameLst>
                                      </p:cBhvr>
                                      <p:rCtr x="7500" y="4491"/>
                                    </p:animMotion>
                                  </p:childTnLst>
                                </p:cTn>
                              </p:par>
                              <p:par>
                                <p:cTn id="7"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8" dur="2000" fill="hold"/>
                                        <p:tgtEl>
                                          <p:spTgt spid="7"/>
                                        </p:tgtEl>
                                        <p:attrNameLst>
                                          <p:attrName>ppt_x</p:attrName>
                                          <p:attrName>ppt_y</p:attrName>
                                        </p:attrNameLst>
                                      </p:cBhvr>
                                      <p:rCtr x="7500" y="4491"/>
                                    </p:animMotion>
                                  </p:childTnLst>
                                </p:cTn>
                              </p:par>
                              <p:par>
                                <p:cTn id="9" presetID="0" presetClass="path" presetSubtype="0" accel="50000" decel="50000" fill="hold" nodeType="withEffect">
                                  <p:stCondLst>
                                    <p:cond delay="0"/>
                                  </p:stCondLst>
                                  <p:childTnLst>
                                    <p:animMotion origin="layout" path="M -0.00091 -0.00023 L -0.00091 -7.40741E-7 C 0.0026 0.00116 0.00625 0.00185 0.00976 0.00394 C 0.01133 0.00463 0.0125 0.00718 0.01432 0.0081 C 0.01771 0.00949 0.02122 0.00949 0.02487 0.00995 C 0.03593 0.01181 0.03984 0.01111 0.04948 0.01389 C 0.05091 0.01482 0.05234 0.01574 0.05416 0.01644 C 0.05638 0.01713 0.05885 0.01736 0.0612 0.01829 C 0.0638 0.01945 0.06666 0.02107 0.0694 0.02245 C 0.07057 0.02338 0.07161 0.02407 0.07291 0.02477 C 0.07539 0.02546 0.07825 0.02616 0.08112 0.02662 C 0.08216 0.02755 0.08333 0.02824 0.0845 0.02894 C 0.08815 0.03009 0.09271 0.02986 0.09622 0.0331 C 0.09752 0.03403 0.09857 0.03611 0.09987 0.03727 C 0.10208 0.03889 0.10455 0.03889 0.1069 0.04144 C 0.11484 0.05093 0.11107 0.04815 0.11732 0.05116 C 0.11862 0.05301 0.11966 0.05509 0.12096 0.05579 C 0.122 0.05671 0.1233 0.05671 0.12435 0.0581 C 0.12682 0.06042 0.12903 0.06366 0.13138 0.06644 L 0.13502 0.0706 C 0.13607 0.07199 0.1375 0.07292 0.13841 0.07477 C 0.13971 0.07662 0.14062 0.07917 0.14205 0.08079 C 0.14427 0.08403 0.14909 0.08935 0.14909 0.08958 L 0.14909 0.08935 " pathEditMode="relative" rAng="0" ptsTypes="AAAAAAAAAAAAAAAAAAAAAAAA">
                                      <p:cBhvr>
                                        <p:cTn id="10" dur="2000" fill="hold"/>
                                        <p:tgtEl>
                                          <p:spTgt spid="11"/>
                                        </p:tgtEl>
                                        <p:attrNameLst>
                                          <p:attrName>ppt_x</p:attrName>
                                          <p:attrName>ppt_y</p:attrName>
                                        </p:attrNameLst>
                                      </p:cBhvr>
                                      <p:rCtr x="7500" y="449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6425211"/>
      </p:ext>
    </p:extLst>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2" r:id="rId4"/>
    <p:sldLayoutId id="2147483671" r:id="rId5"/>
    <p:sldLayoutId id="2147483664" r:id="rId6"/>
    <p:sldLayoutId id="2147483665" r:id="rId7"/>
    <p:sldLayoutId id="2147483666" r:id="rId8"/>
    <p:sldLayoutId id="2147483667" r:id="rId9"/>
    <p:sldLayoutId id="2147483668" r:id="rId10"/>
    <p:sldLayoutId id="2147483676" r:id="rId11"/>
  </p:sldLayoutIdLst>
  <p:txStyles>
    <p:titleStyle>
      <a:lvl1pPr algn="l" rtl="0" eaLnBrk="1" fontAlgn="base" hangingPunct="1">
        <a:lnSpc>
          <a:spcPct val="90000"/>
        </a:lnSpc>
        <a:spcBef>
          <a:spcPct val="0"/>
        </a:spcBef>
        <a:spcAft>
          <a:spcPct val="0"/>
        </a:spcAft>
        <a:defRPr sz="4400" kern="1200">
          <a:solidFill>
            <a:schemeClr val="tx1"/>
          </a:solidFill>
          <a:latin typeface="+mj-lt"/>
          <a:ea typeface="+mj-ea"/>
          <a:cs typeface="+mj-cs"/>
        </a:defRPr>
      </a:lvl1pPr>
      <a:lvl2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2pPr>
      <a:lvl3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3pPr>
      <a:lvl4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4pPr>
      <a:lvl5pPr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5pPr>
      <a:lvl6pPr marL="4572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6pPr>
      <a:lvl7pPr marL="9144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7pPr>
      <a:lvl8pPr marL="13716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8pPr>
      <a:lvl9pPr marL="1828800" algn="l" rtl="0" eaLnBrk="1" fontAlgn="base" hangingPunct="1">
        <a:lnSpc>
          <a:spcPct val="90000"/>
        </a:lnSpc>
        <a:spcBef>
          <a:spcPct val="0"/>
        </a:spcBef>
        <a:spcAft>
          <a:spcPct val="0"/>
        </a:spcAft>
        <a:defRPr sz="4400">
          <a:solidFill>
            <a:schemeClr val="tx1"/>
          </a:solidFill>
          <a:latin typeface="等线 Light" pitchFamily="2" charset="-122"/>
          <a:ea typeface="等线 Light" pitchFamily="2" charset="-122"/>
        </a:defRPr>
      </a:lvl9pPr>
    </p:titleStyle>
    <p:bodyStyle>
      <a:lvl1pPr marL="228600" indent="-228600" algn="l" rtl="0" eaLnBrk="1" fontAlgn="base" hangingPunct="1">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eaLnBrk="1" fontAlgn="base" hangingPunct="1">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eaLnBrk="1" fontAlgn="base" hangingPunct="1">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eaLnBrk="1" fontAlgn="base" hangingPunct="1">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png"/></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20.png"/><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270.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0.png"/></Relationships>
</file>

<file path=ppt/slides/_rels/slide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 Id="rId5" Type="http://schemas.openxmlformats.org/officeDocument/2006/relationships/image" Target="../media/image61.pn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image" Target="../media/image62.png"/><Relationship Id="rId1" Type="http://schemas.openxmlformats.org/officeDocument/2006/relationships/slideLayout" Target="../slideLayouts/slideLayout9.xml"/><Relationship Id="rId6" Type="http://schemas.openxmlformats.org/officeDocument/2006/relationships/image" Target="../media/image66.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8" Type="http://schemas.openxmlformats.org/officeDocument/2006/relationships/image" Target="../media/image640.png"/><Relationship Id="rId3" Type="http://schemas.openxmlformats.org/officeDocument/2006/relationships/image" Target="../media/image590.png"/><Relationship Id="rId7" Type="http://schemas.openxmlformats.org/officeDocument/2006/relationships/image" Target="../media/image630.png"/><Relationship Id="rId2" Type="http://schemas.openxmlformats.org/officeDocument/2006/relationships/image" Target="../media/image580.png"/><Relationship Id="rId1" Type="http://schemas.openxmlformats.org/officeDocument/2006/relationships/slideLayout" Target="../slideLayouts/slideLayout9.xml"/><Relationship Id="rId6" Type="http://schemas.openxmlformats.org/officeDocument/2006/relationships/image" Target="../media/image620.png"/><Relationship Id="rId5" Type="http://schemas.openxmlformats.org/officeDocument/2006/relationships/image" Target="../media/image610.png"/><Relationship Id="rId4" Type="http://schemas.openxmlformats.org/officeDocument/2006/relationships/image" Target="../media/image600.png"/><Relationship Id="rId9" Type="http://schemas.openxmlformats.org/officeDocument/2006/relationships/image" Target="../media/image650.png"/></Relationships>
</file>

<file path=ppt/slides/_rels/slide31.xml.rels><?xml version="1.0" encoding="UTF-8" standalone="yes"?>
<Relationships xmlns="http://schemas.openxmlformats.org/package/2006/relationships"><Relationship Id="rId8" Type="http://schemas.openxmlformats.org/officeDocument/2006/relationships/image" Target="../media/image720.png"/><Relationship Id="rId3" Type="http://schemas.openxmlformats.org/officeDocument/2006/relationships/image" Target="../media/image72.png"/><Relationship Id="rId7" Type="http://schemas.openxmlformats.org/officeDocument/2006/relationships/image" Target="../media/image710.png"/><Relationship Id="rId2"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700.png"/><Relationship Id="rId5" Type="http://schemas.openxmlformats.org/officeDocument/2006/relationships/image" Target="../media/image690.png"/><Relationship Id="rId4" Type="http://schemas.openxmlformats.org/officeDocument/2006/relationships/image" Target="../media/image73.png"/><Relationship Id="rId9" Type="http://schemas.openxmlformats.org/officeDocument/2006/relationships/image" Target="../media/image730.png"/></Relationships>
</file>

<file path=ppt/slides/_rels/slide32.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image" Target="../media/image74.png"/><Relationship Id="rId1" Type="http://schemas.openxmlformats.org/officeDocument/2006/relationships/slideLayout" Target="../slideLayouts/slideLayout9.xml"/><Relationship Id="rId6" Type="http://schemas.openxmlformats.org/officeDocument/2006/relationships/image" Target="../media/image78.png"/><Relationship Id="rId5" Type="http://schemas.openxmlformats.org/officeDocument/2006/relationships/image" Target="../media/image77.png"/><Relationship Id="rId10" Type="http://schemas.openxmlformats.org/officeDocument/2006/relationships/image" Target="../media/image82.png"/><Relationship Id="rId4" Type="http://schemas.openxmlformats.org/officeDocument/2006/relationships/image" Target="../media/image34.jpeg"/><Relationship Id="rId9" Type="http://schemas.openxmlformats.org/officeDocument/2006/relationships/image" Target="../media/image81.png"/></Relationships>
</file>

<file path=ppt/slides/_rels/slide3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76.png"/><Relationship Id="rId1" Type="http://schemas.openxmlformats.org/officeDocument/2006/relationships/slideLayout" Target="../slideLayouts/slideLayout9.xml"/><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9.xml"/><Relationship Id="rId5" Type="http://schemas.openxmlformats.org/officeDocument/2006/relationships/image" Target="../media/image89.png"/><Relationship Id="rId4" Type="http://schemas.openxmlformats.org/officeDocument/2006/relationships/image" Target="../media/image88.png"/></Relationships>
</file>

<file path=ppt/slides/_rels/slide35.xml.rels><?xml version="1.0" encoding="UTF-8" standalone="yes"?>
<Relationships xmlns="http://schemas.openxmlformats.org/package/2006/relationships"><Relationship Id="rId8" Type="http://schemas.openxmlformats.org/officeDocument/2006/relationships/image" Target="../media/image204.png"/><Relationship Id="rId13" Type="http://schemas.openxmlformats.org/officeDocument/2006/relationships/image" Target="../media/image209.png"/><Relationship Id="rId3" Type="http://schemas.openxmlformats.org/officeDocument/2006/relationships/image" Target="../media/image90.png"/><Relationship Id="rId7" Type="http://schemas.openxmlformats.org/officeDocument/2006/relationships/image" Target="../media/image203.png"/><Relationship Id="rId12" Type="http://schemas.openxmlformats.org/officeDocument/2006/relationships/image" Target="../media/image208.png"/><Relationship Id="rId2" Type="http://schemas.openxmlformats.org/officeDocument/2006/relationships/image" Target="../media/image198.png"/><Relationship Id="rId1" Type="http://schemas.openxmlformats.org/officeDocument/2006/relationships/slideLayout" Target="../slideLayouts/slideLayout8.xml"/><Relationship Id="rId6" Type="http://schemas.openxmlformats.org/officeDocument/2006/relationships/image" Target="../media/image202.png"/><Relationship Id="rId11" Type="http://schemas.openxmlformats.org/officeDocument/2006/relationships/image" Target="../media/image550.png"/><Relationship Id="rId5" Type="http://schemas.openxmlformats.org/officeDocument/2006/relationships/image" Target="../media/image92.png"/><Relationship Id="rId10" Type="http://schemas.openxmlformats.org/officeDocument/2006/relationships/image" Target="../media/image206.png"/><Relationship Id="rId4" Type="http://schemas.openxmlformats.org/officeDocument/2006/relationships/image" Target="../media/image91.png"/><Relationship Id="rId9" Type="http://schemas.openxmlformats.org/officeDocument/2006/relationships/image" Target="../media/image205.png"/></Relationships>
</file>

<file path=ppt/slides/_rels/slide36.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3.png"/><Relationship Id="rId7" Type="http://schemas.openxmlformats.org/officeDocument/2006/relationships/image" Target="../media/image97.png"/><Relationship Id="rId2" Type="http://schemas.openxmlformats.org/officeDocument/2006/relationships/image" Target="../media/image198.png"/><Relationship Id="rId1" Type="http://schemas.openxmlformats.org/officeDocument/2006/relationships/slideLayout" Target="../slideLayouts/slideLayout8.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0" Type="http://schemas.openxmlformats.org/officeDocument/2006/relationships/image" Target="../media/image100.png"/><Relationship Id="rId4" Type="http://schemas.openxmlformats.org/officeDocument/2006/relationships/image" Target="../media/image94.png"/><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8.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0" Type="http://schemas.openxmlformats.org/officeDocument/2006/relationships/image" Target="../media/image110.png"/><Relationship Id="rId4" Type="http://schemas.openxmlformats.org/officeDocument/2006/relationships/image" Target="../media/image104.png"/><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image" Target="../media/image112.png"/><Relationship Id="rId1" Type="http://schemas.openxmlformats.org/officeDocument/2006/relationships/slideLayout" Target="../slideLayouts/slideLayout8.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07.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png"/><Relationship Id="rId14" Type="http://schemas.openxmlformats.org/officeDocument/2006/relationships/image" Target="../media/image123.png"/></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9.png"/><Relationship Id="rId2" Type="http://schemas.openxmlformats.org/officeDocument/2006/relationships/image" Target="../media/image124.png"/><Relationship Id="rId1" Type="http://schemas.openxmlformats.org/officeDocument/2006/relationships/slideLayout" Target="../slideLayouts/slideLayout8.xml"/><Relationship Id="rId6" Type="http://schemas.openxmlformats.org/officeDocument/2006/relationships/image" Target="../media/image115.png"/><Relationship Id="rId11" Type="http://schemas.openxmlformats.org/officeDocument/2006/relationships/image" Target="../media/image128.png"/><Relationship Id="rId5" Type="http://schemas.openxmlformats.org/officeDocument/2006/relationships/image" Target="../media/image107.png"/><Relationship Id="rId10" Type="http://schemas.openxmlformats.org/officeDocument/2006/relationships/image" Target="../media/image127.png"/><Relationship Id="rId4" Type="http://schemas.openxmlformats.org/officeDocument/2006/relationships/image" Target="../media/image114.png"/><Relationship Id="rId9" Type="http://schemas.openxmlformats.org/officeDocument/2006/relationships/image" Target="../media/image126.png"/><Relationship Id="rId14" Type="http://schemas.openxmlformats.org/officeDocument/2006/relationships/image" Target="../media/image1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8.png"/><Relationship Id="rId7" Type="http://schemas.openxmlformats.org/officeDocument/2006/relationships/image" Target="../media/image134.png"/><Relationship Id="rId1" Type="http://schemas.openxmlformats.org/officeDocument/2006/relationships/slideLayout" Target="../slideLayouts/slideLayout8.xml"/><Relationship Id="rId6" Type="http://schemas.openxmlformats.org/officeDocument/2006/relationships/image" Target="../media/image133.png"/><Relationship Id="rId11" Type="http://schemas.openxmlformats.org/officeDocument/2006/relationships/image" Target="../media/image139.png"/><Relationship Id="rId5" Type="http://schemas.openxmlformats.org/officeDocument/2006/relationships/image" Target="../media/image132.png"/><Relationship Id="rId10" Type="http://schemas.openxmlformats.org/officeDocument/2006/relationships/image" Target="../media/image137.png"/><Relationship Id="rId4" Type="http://schemas.openxmlformats.org/officeDocument/2006/relationships/image" Target="../media/image35.jpeg"/><Relationship Id="rId9" Type="http://schemas.openxmlformats.org/officeDocument/2006/relationships/image" Target="../media/image136.png"/></Relationships>
</file>

<file path=ppt/slides/_rels/slide41.xml.rels><?xml version="1.0" encoding="UTF-8" standalone="yes"?>
<Relationships xmlns="http://schemas.openxmlformats.org/package/2006/relationships"><Relationship Id="rId18" Type="http://schemas.openxmlformats.org/officeDocument/2006/relationships/image" Target="../media/image141.png"/><Relationship Id="rId26" Type="http://schemas.openxmlformats.org/officeDocument/2006/relationships/image" Target="../media/image35.jpeg"/><Relationship Id="rId21" Type="http://schemas.openxmlformats.org/officeDocument/2006/relationships/image" Target="../media/image144.png"/><Relationship Id="rId25" Type="http://schemas.openxmlformats.org/officeDocument/2006/relationships/image" Target="../media/image148.png"/><Relationship Id="rId33" Type="http://schemas.openxmlformats.org/officeDocument/2006/relationships/image" Target="../media/image139.png"/><Relationship Id="rId2" Type="http://schemas.openxmlformats.org/officeDocument/2006/relationships/image" Target="../media/image140.png"/><Relationship Id="rId20" Type="http://schemas.openxmlformats.org/officeDocument/2006/relationships/image" Target="../media/image143.png"/><Relationship Id="rId29" Type="http://schemas.openxmlformats.org/officeDocument/2006/relationships/image" Target="../media/image134.png"/><Relationship Id="rId1" Type="http://schemas.openxmlformats.org/officeDocument/2006/relationships/slideLayout" Target="../slideLayouts/slideLayout8.xml"/><Relationship Id="rId24" Type="http://schemas.openxmlformats.org/officeDocument/2006/relationships/image" Target="../media/image147.png"/><Relationship Id="rId32" Type="http://schemas.openxmlformats.org/officeDocument/2006/relationships/image" Target="../media/image137.png"/><Relationship Id="rId23" Type="http://schemas.openxmlformats.org/officeDocument/2006/relationships/image" Target="../media/image146.png"/><Relationship Id="rId28" Type="http://schemas.openxmlformats.org/officeDocument/2006/relationships/image" Target="../media/image133.png"/><Relationship Id="rId19" Type="http://schemas.openxmlformats.org/officeDocument/2006/relationships/image" Target="../media/image142.png"/><Relationship Id="rId31" Type="http://schemas.openxmlformats.org/officeDocument/2006/relationships/image" Target="../media/image136.png"/><Relationship Id="rId22" Type="http://schemas.openxmlformats.org/officeDocument/2006/relationships/image" Target="../media/image145.png"/><Relationship Id="rId27" Type="http://schemas.openxmlformats.org/officeDocument/2006/relationships/image" Target="../media/image132.png"/><Relationship Id="rId30" Type="http://schemas.openxmlformats.org/officeDocument/2006/relationships/image" Target="../media/image13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7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21.pn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77" name="图片 3"/>
          <p:cNvPicPr>
            <a:picLocks noChangeAspect="1"/>
          </p:cNvPicPr>
          <p:nvPr/>
        </p:nvPicPr>
        <p:blipFill>
          <a:blip r:embed="rId2"/>
          <a:srcRect/>
          <a:stretch>
            <a:fillRect/>
          </a:stretch>
        </p:blipFill>
        <p:spPr bwMode="auto">
          <a:xfrm>
            <a:off x="0" y="0"/>
            <a:ext cx="12192000" cy="6858000"/>
          </a:xfrm>
          <a:prstGeom prst="rect">
            <a:avLst/>
          </a:prstGeom>
          <a:noFill/>
          <a:ln w="9525">
            <a:noFill/>
            <a:miter lim="800000"/>
            <a:headEnd/>
            <a:tailEnd/>
          </a:ln>
        </p:spPr>
      </p:pic>
      <p:pic>
        <p:nvPicPr>
          <p:cNvPr id="5" name="图片 4"/>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1920875" y="885825"/>
            <a:ext cx="1246188" cy="657225"/>
          </a:xfrm>
          <a:prstGeom prst="rect">
            <a:avLst/>
          </a:prstGeom>
          <a:noFill/>
          <a:ln w="9525">
            <a:noFill/>
            <a:miter lim="800000"/>
            <a:headEnd/>
            <a:tailEnd/>
          </a:ln>
        </p:spPr>
      </p:pic>
      <p:pic>
        <p:nvPicPr>
          <p:cNvPr id="6" name="图片 5"/>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866775" y="1214438"/>
            <a:ext cx="809625" cy="433387"/>
          </a:xfrm>
          <a:prstGeom prst="rect">
            <a:avLst/>
          </a:prstGeom>
          <a:noFill/>
          <a:ln w="9525">
            <a:noFill/>
            <a:miter lim="800000"/>
            <a:headEnd/>
            <a:tailEnd/>
          </a:ln>
        </p:spPr>
      </p:pic>
      <p:pic>
        <p:nvPicPr>
          <p:cNvPr id="7" name="图片 6"/>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10463213" y="5557838"/>
            <a:ext cx="1371600" cy="1133475"/>
          </a:xfrm>
          <a:prstGeom prst="rect">
            <a:avLst/>
          </a:prstGeom>
          <a:noFill/>
          <a:ln w="9525">
            <a:noFill/>
            <a:miter lim="800000"/>
            <a:headEnd/>
            <a:tailEnd/>
          </a:ln>
        </p:spPr>
      </p:pic>
      <p:pic>
        <p:nvPicPr>
          <p:cNvPr id="8" name="图片 7"/>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635750" y="4733925"/>
            <a:ext cx="1371600" cy="1133475"/>
          </a:xfrm>
          <a:prstGeom prst="rect">
            <a:avLst/>
          </a:prstGeom>
          <a:noFill/>
          <a:ln w="9525">
            <a:noFill/>
            <a:miter lim="800000"/>
            <a:headEnd/>
            <a:tailEnd/>
          </a:ln>
        </p:spPr>
      </p:pic>
      <p:cxnSp>
        <p:nvCxnSpPr>
          <p:cNvPr id="3" name="直接连接符 2"/>
          <p:cNvCxnSpPr>
            <a:cxnSpLocks/>
          </p:cNvCxnSpPr>
          <p:nvPr/>
        </p:nvCxnSpPr>
        <p:spPr>
          <a:xfrm>
            <a:off x="7877908" y="4623340"/>
            <a:ext cx="4077261" cy="0"/>
          </a:xfrm>
          <a:prstGeom prst="line">
            <a:avLst/>
          </a:prstGeom>
          <a:ln w="38100">
            <a:gradFill flip="none" rotWithShape="1">
              <a:gsLst>
                <a:gs pos="0">
                  <a:schemeClr val="accent5">
                    <a:lumMod val="40000"/>
                    <a:lumOff val="60000"/>
                  </a:schemeClr>
                </a:gs>
                <a:gs pos="85000">
                  <a:schemeClr val="accent5">
                    <a:lumMod val="95000"/>
                    <a:lumOff val="5000"/>
                  </a:schemeClr>
                </a:gs>
                <a:gs pos="100000">
                  <a:schemeClr val="accent5">
                    <a:lumMod val="60000"/>
                  </a:schemeClr>
                </a:gs>
              </a:gsLst>
              <a:path path="circle">
                <a:fillToRect l="50000" t="130000" r="50000" b="-30000"/>
              </a:path>
              <a:tileRect/>
            </a:gradFill>
          </a:ln>
        </p:spPr>
        <p:style>
          <a:lnRef idx="1">
            <a:schemeClr val="accent1"/>
          </a:lnRef>
          <a:fillRef idx="0">
            <a:schemeClr val="accent1"/>
          </a:fillRef>
          <a:effectRef idx="0">
            <a:schemeClr val="accent1"/>
          </a:effectRef>
          <a:fontRef idx="minor">
            <a:schemeClr val="tx1"/>
          </a:fontRef>
        </p:style>
      </p:cxnSp>
      <p:sp>
        <p:nvSpPr>
          <p:cNvPr id="9" name="文本框 8"/>
          <p:cNvSpPr txBox="1">
            <a:spLocks noChangeArrowheads="1"/>
          </p:cNvSpPr>
          <p:nvPr/>
        </p:nvSpPr>
        <p:spPr bwMode="auto">
          <a:xfrm>
            <a:off x="5287617" y="3137922"/>
            <a:ext cx="6726583" cy="1446550"/>
          </a:xfrm>
          <a:prstGeom prst="rect">
            <a:avLst/>
          </a:prstGeom>
          <a:noFill/>
          <a:ln w="9525">
            <a:noFill/>
            <a:miter lim="800000"/>
          </a:ln>
        </p:spPr>
        <p:txBody>
          <a:bodyPr wrap="square">
            <a:spAutoFit/>
          </a:bodyPr>
          <a:lstStyle/>
          <a:p>
            <a:pPr algn="r"/>
            <a:r>
              <a:rPr lang="zh-CN" altLang="en-US" sz="4400" dirty="0">
                <a:latin typeface="微软雅黑" pitchFamily="34" charset="-122"/>
                <a:ea typeface="微软雅黑" pitchFamily="34" charset="-122"/>
              </a:rPr>
              <a:t>大学物理</a:t>
            </a:r>
            <a:endParaRPr lang="en-US" altLang="zh-CN" sz="4400" dirty="0">
              <a:latin typeface="微软雅黑" pitchFamily="34" charset="-122"/>
              <a:ea typeface="微软雅黑" pitchFamily="34" charset="-122"/>
            </a:endParaRPr>
          </a:p>
          <a:p>
            <a:pPr algn="r"/>
            <a:r>
              <a:rPr lang="zh-CN" altLang="en-US" sz="4400" dirty="0">
                <a:latin typeface="微软雅黑" pitchFamily="34" charset="-122"/>
                <a:ea typeface="微软雅黑" pitchFamily="34" charset="-122"/>
              </a:rPr>
              <a:t>力学习题</a:t>
            </a:r>
          </a:p>
        </p:txBody>
      </p:sp>
    </p:spTree>
    <p:extLst>
      <p:ext uri="{BB962C8B-B14F-4D97-AF65-F5344CB8AC3E}">
        <p14:creationId xmlns:p14="http://schemas.microsoft.com/office/powerpoint/2010/main" val="8937362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0.30195 -0.00741 L 0.30195 -0.00718 L 0.18151 -0.00394 L 0.12721 -0.00209 L -8.33333E-7 -0.00023 L -8.33333E-7 3.33333E-6 " pathEditMode="relative" rAng="0" ptsTypes="AAAAAA">
                                      <p:cBhvr>
                                        <p:cTn id="6" dur="2000" fill="hold"/>
                                        <p:tgtEl>
                                          <p:spTgt spid="8"/>
                                        </p:tgtEl>
                                        <p:attrNameLst>
                                          <p:attrName>ppt_x</p:attrName>
                                          <p:attrName>ppt_y</p:attrName>
                                        </p:attrNameLst>
                                      </p:cBhvr>
                                      <p:rCtr x="-15104" y="370"/>
                                    </p:animMotion>
                                  </p:childTnLst>
                                </p:cTn>
                              </p:par>
                              <p:par>
                                <p:cTn id="7" presetID="0" presetClass="path" presetSubtype="0" accel="50000" decel="50000" fill="hold" nodeType="withEffect">
                                  <p:stCondLst>
                                    <p:cond delay="0"/>
                                  </p:stCondLst>
                                  <p:childTnLst>
                                    <p:animMotion origin="layout" path="M 0.07592 -0.00023 L 0.07592 -0.00023 L 5.20833E-6 -0.00023 L 5.20833E-6 -0.00023 " pathEditMode="relative" ptsTypes="AAAA">
                                      <p:cBhvr>
                                        <p:cTn id="8" dur="2000" fill="hold"/>
                                        <p:tgtEl>
                                          <p:spTgt spid="7"/>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0.18138 0.00116 L 0.18138 0.00139 L 0.10873 0.00348 C 0.08945 0.00348 0.07031 0.00232 0.05117 0.00116 C 0.04492 0.00093 0.0388 -0.00046 0.03242 -0.00092 C 0.02474 -0.00115 0.0168 -0.00092 0.00912 -0.00092 L 0.00912 -0.00069 " pathEditMode="relative" rAng="0" ptsTypes="AAAAAAA">
                                      <p:cBhvr>
                                        <p:cTn id="10" dur="2000" fill="hold"/>
                                        <p:tgtEl>
                                          <p:spTgt spid="3"/>
                                        </p:tgtEl>
                                        <p:attrNameLst>
                                          <p:attrName>ppt_x</p:attrName>
                                          <p:attrName>ppt_y</p:attrName>
                                        </p:attrNameLst>
                                      </p:cBhvr>
                                      <p:rCtr x="-8620" y="0"/>
                                    </p:animMotion>
                                  </p:childTnLst>
                                </p:cTn>
                              </p:par>
                              <p:par>
                                <p:cTn id="11" presetID="0" presetClass="path" presetSubtype="0" accel="50000" decel="50000" fill="hold" nodeType="withEffect">
                                  <p:stCondLst>
                                    <p:cond delay="0"/>
                                  </p:stCondLst>
                                  <p:childTnLst>
                                    <p:animMotion origin="layout" path="M 0.18164 -0.00208 L 0.18164 -0.00185 L 0.05742 -0.00023 C 0.03971 0.00024 0.02226 0.00209 0.00456 0.00209 C 0.00299 0.00209 1.04167E-6 -0.00023 1.04167E-6 -4.44444E-6 L 1.04167E-6 -0.00023 L 1.04167E-6 -4.44444E-6 " pathEditMode="relative" rAng="0" ptsTypes="AAAAAAA">
                                      <p:cBhvr>
                                        <p:cTn id="12" dur="2000" fill="hold"/>
                                        <p:tgtEl>
                                          <p:spTgt spid="9">
                                            <p:txEl>
                                              <p:pRg st="0" end="0"/>
                                            </p:txEl>
                                          </p:spTgt>
                                        </p:tgtEl>
                                        <p:attrNameLst>
                                          <p:attrName>ppt_x</p:attrName>
                                          <p:attrName>ppt_y</p:attrName>
                                        </p:attrNameLst>
                                      </p:cBhvr>
                                      <p:rCtr x="-9089" y="208"/>
                                    </p:animMotion>
                                  </p:childTnLst>
                                </p:cTn>
                              </p:par>
                              <p:par>
                                <p:cTn id="13" presetID="0" presetClass="path" presetSubtype="0" accel="50000" decel="50000" fill="hold" nodeType="withEffect">
                                  <p:stCondLst>
                                    <p:cond delay="0"/>
                                  </p:stCondLst>
                                  <p:childTnLst>
                                    <p:animMotion origin="layout" path="M 0.18164 -0.00208 L 0.18164 -0.00185 L 0.05742 -0.00023 C 0.03971 0.00023 0.02226 0.00208 0.00456 0.00208 C 0.00299 0.00208 1.04167E-6 -0.00023 1.04167E-6 3.7037E-7 L 1.04167E-6 -0.00023 L 1.04167E-6 3.7037E-7 " pathEditMode="relative" rAng="0" ptsTypes="AAAAAAA">
                                      <p:cBhvr>
                                        <p:cTn id="14" dur="2000" fill="hold"/>
                                        <p:tgtEl>
                                          <p:spTgt spid="9">
                                            <p:txEl>
                                              <p:pRg st="1" end="1"/>
                                            </p:txEl>
                                          </p:spTgt>
                                        </p:tgtEl>
                                        <p:attrNameLst>
                                          <p:attrName>ppt_x</p:attrName>
                                          <p:attrName>ppt_y</p:attrName>
                                        </p:attrNameLst>
                                      </p:cBhvr>
                                      <p:rCtr x="-9089" y="208"/>
                                    </p:animMotion>
                                  </p:childTnLst>
                                </p:cTn>
                              </p:par>
                              <p:par>
                                <p:cTn id="15" presetID="0" presetClass="path" presetSubtype="0" accel="50000" decel="50000" fill="hold" nodeType="withEffect">
                                  <p:stCondLst>
                                    <p:cond delay="0"/>
                                  </p:stCondLst>
                                  <p:childTnLst>
                                    <p:animMotion origin="layout" path="M -0.21197 -0.14814 L -0.21197 -0.14814 C -0.20429 -0.14675 -0.19635 -0.14583 -0.18866 -0.14398 C -0.17642 -0.14143 -0.18228 -0.14282 -0.17109 -0.13981 C -0.16692 -0.1375 -0.16236 -0.13472 -0.1582 -0.13379 C -0.15507 -0.13287 -0.15182 -0.1324 -0.14882 -0.13148 C -0.14674 -0.13101 -0.14491 -0.13009 -0.14296 -0.12962 C -0.13984 -0.1287 -0.13658 -0.12824 -0.13359 -0.12731 C -0.13189 -0.12685 -0.13033 -0.12615 -0.1289 -0.12546 C -0.12877 -0.12523 -0.12004 -0.12013 -0.11835 -0.11898 L -0.11484 -0.11712 L -0.11132 -0.11481 C -0.10885 -0.1118 -0.10156 -0.10185 -0.0996 -0.10046 C -0.09765 -0.09907 -0.0957 -0.09745 -0.09374 -0.09629 C -0.09257 -0.09537 -0.09127 -0.09513 -0.09023 -0.09398 C -0.08775 -0.09166 -0.08554 -0.08842 -0.0832 -0.08564 C -0.08202 -0.08425 -0.08098 -0.0824 -0.07968 -0.08148 L -0.07616 -0.07962 C -0.06939 -0.07152 -0.0759 -0.07847 -0.06913 -0.07314 C -0.05898 -0.0655 -0.06913 -0.07199 -0.06093 -0.06712 C -0.04869 -0.05254 -0.06757 -0.07453 -0.05273 -0.05879 C -0.05025 -0.05601 -0.0483 -0.05185 -0.0457 -0.05046 C -0.04452 -0.04953 -0.04322 -0.0493 -0.04218 -0.04814 C -0.04088 -0.04722 -0.03984 -0.04513 -0.03866 -0.04398 C -0.03866 -0.04398 -0.02981 -0.03888 -0.02812 -0.03796 C -0.02695 -0.03703 -0.02551 -0.03703 -0.0246 -0.03564 C -0.01653 -0.02615 -0.02017 -0.02893 -0.01406 -0.02546 C -0.00728 -0.0074 -0.01627 -0.02847 -0.0082 -0.01712 C -0.00051 -0.00625 -0.01106 -0.01388 -0.00234 -0.00879 C 0.00027 -0.00185 6.45833E-6 -0.00486 6.45833E-6 -0.00023 L 6.45833E-6 -0.00023 " pathEditMode="relative" ptsTypes="AAAAAAAAAAAAAAAAAAAAAAAAAAAAAAA">
                                      <p:cBhvr>
                                        <p:cTn id="16" dur="2000" fill="hold"/>
                                        <p:tgtEl>
                                          <p:spTgt spid="5"/>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175 -0.10393 L -0.175 -0.10393 C -0.16536 -0.10254 -0.15547 -0.10509 -0.14635 -0.09977 C -0.14258 -0.09768 -0.14127 -0.09653 -0.13685 -0.0956 C -0.13203 -0.09467 -0.12734 -0.09444 -0.12252 -0.09352 C -0.11979 -0.09305 -0.11706 -0.09213 -0.11419 -0.09143 C -0.10638 -0.08657 -0.11471 -0.0912 -0.1 -0.08703 C -0.09726 -0.08634 -0.0944 -0.08449 -0.09167 -0.08287 C -0.08633 -0.07639 -0.0901 -0.07986 -0.08333 -0.07662 C -0.08216 -0.07592 -0.08099 -0.075 -0.07982 -0.0743 C -0.07825 -0.07361 -0.07669 -0.07315 -0.075 -0.07222 C -0.07383 -0.07176 -0.07265 -0.07083 -0.07148 -0.07014 C -0.06953 -0.06921 -0.06745 -0.06898 -0.06549 -0.06805 C -0.05807 -0.06481 -0.06588 -0.06759 -0.05833 -0.0618 C -0.05612 -0.05995 -0.05364 -0.05879 -0.0513 -0.05741 L -0.04049 -0.05116 L -0.03698 -0.04907 L -0.03333 -0.04699 L -0.0263 -0.03842 L -0.02265 -0.03426 C -0.01627 -0.01736 -0.02461 -0.03773 -0.01667 -0.02361 C -0.01133 -0.01412 -0.01771 -0.01921 -0.01081 -0.01504 C -0.00963 -0.01366 -0.00846 -0.01203 -0.00716 -0.01088 C -0.00612 -0.00995 -0.00456 -0.01018 -0.00364 -0.00879 C -0.00247 -0.00717 -0.00208 -0.0044 -0.0013 -0.00254 C -0.00091 -0.00162 -0.00052 -0.00116 -4.58333E-6 -0.00023 L -4.58333E-6 -0.00023 " pathEditMode="relative" ptsTypes="AAAAAAAAAAAAAAAAAAAAAAAAAAA">
                                      <p:cBhvr>
                                        <p:cTn id="18"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5243534"/>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11210" y="642908"/>
                <a:ext cx="8866187" cy="954107"/>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质点作半径为</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1" lang="zh-CN" altLang="en-US" sz="2800" dirty="0">
                    <a:solidFill>
                      <a:srgbClr val="0000FF"/>
                    </a:solidFill>
                    <a:latin typeface="微软雅黑" panose="020B0503020204020204" pitchFamily="34" charset="-122"/>
                    <a:ea typeface="微软雅黑" panose="020B0503020204020204" pitchFamily="34" charset="-122"/>
                  </a:rPr>
                  <a:t>的变速圆周运动时的加速度大小为（</a:t>
                </a:r>
                <a14:m>
                  <m:oMath xmlns:m="http://schemas.openxmlformats.org/officeDocument/2006/math">
                    <m:r>
                      <a:rPr lang="en-US" altLang="zh-CN" sz="2800" i="1">
                        <a:solidFill>
                          <a:srgbClr val="0000FF"/>
                        </a:solidFill>
                        <a:latin typeface="Cambria Math" panose="02040503050406030204" pitchFamily="18" charset="0"/>
                      </a:rPr>
                      <m:t>𝑣</m:t>
                    </m:r>
                  </m:oMath>
                </a14:m>
                <a:r>
                  <a:rPr kumimoji="1" lang="zh-CN" altLang="en-US" sz="2800" dirty="0">
                    <a:solidFill>
                      <a:srgbClr val="0000FF"/>
                    </a:solidFill>
                    <a:latin typeface="微软雅黑" panose="020B0503020204020204" pitchFamily="34" charset="-122"/>
                    <a:ea typeface="微软雅黑" panose="020B0503020204020204" pitchFamily="34" charset="-122"/>
                  </a:rPr>
                  <a:t>表示任一时刻质点的速率）</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11210" y="642908"/>
                <a:ext cx="8866187" cy="954107"/>
              </a:xfrm>
              <a:prstGeom prst="rect">
                <a:avLst/>
              </a:prstGeom>
              <a:blipFill>
                <a:blip r:embed="rId2"/>
                <a:stretch>
                  <a:fillRect l="-1375" t="-6369" r="-1375" b="-16561"/>
                </a:stretch>
              </a:blipFill>
              <a:ln w="9525">
                <a:noFill/>
                <a:miter lim="800000"/>
                <a:headEnd/>
                <a:tailEnd/>
              </a:ln>
            </p:spPr>
            <p:txBody>
              <a:bodyPr/>
              <a:lstStyle/>
              <a:p>
                <a:r>
                  <a:rPr lang="zh-CN" altLang="en-US">
                    <a:noFill/>
                  </a:rPr>
                  <a:t> </a:t>
                </a:r>
              </a:p>
            </p:txBody>
          </p:sp>
        </mc:Fallback>
      </mc:AlternateContent>
      <p:grpSp>
        <p:nvGrpSpPr>
          <p:cNvPr id="3" name="组合 2"/>
          <p:cNvGrpSpPr/>
          <p:nvPr/>
        </p:nvGrpSpPr>
        <p:grpSpPr>
          <a:xfrm>
            <a:off x="1617662" y="2105025"/>
            <a:ext cx="1506831" cy="867584"/>
            <a:chOff x="1617662" y="2105025"/>
            <a:chExt cx="1506831" cy="867584"/>
          </a:xfrm>
        </p:grpSpPr>
        <p:grpSp>
          <p:nvGrpSpPr>
            <p:cNvPr id="71710" name="组合 3"/>
            <p:cNvGrpSpPr>
              <a:grpSpLocks/>
            </p:cNvGrpSpPr>
            <p:nvPr/>
          </p:nvGrpSpPr>
          <p:grpSpPr bwMode="auto">
            <a:xfrm>
              <a:off x="1617662" y="2105025"/>
              <a:ext cx="743956" cy="860425"/>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2" name="文本框 1"/>
                <p:cNvSpPr txBox="1"/>
                <p:nvPr/>
              </p:nvSpPr>
              <p:spPr>
                <a:xfrm>
                  <a:off x="2620252" y="2154565"/>
                  <a:ext cx="504241"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620252" y="2154565"/>
                  <a:ext cx="504241" cy="818044"/>
                </a:xfrm>
                <a:prstGeom prst="rect">
                  <a:avLst/>
                </a:prstGeom>
                <a:blipFill>
                  <a:blip r:embed="rId3"/>
                  <a:stretch>
                    <a:fillRect/>
                  </a:stretch>
                </a:blipFill>
              </p:spPr>
              <p:txBody>
                <a:bodyPr/>
                <a:lstStyle/>
                <a:p>
                  <a:r>
                    <a:rPr lang="zh-CN" altLang="en-US">
                      <a:noFill/>
                    </a:rPr>
                    <a:t> </a:t>
                  </a:r>
                </a:p>
              </p:txBody>
            </p:sp>
          </mc:Fallback>
        </mc:AlternateContent>
      </p:grpSp>
      <p:grpSp>
        <p:nvGrpSpPr>
          <p:cNvPr id="4" name="组合 3"/>
          <p:cNvGrpSpPr/>
          <p:nvPr/>
        </p:nvGrpSpPr>
        <p:grpSpPr>
          <a:xfrm>
            <a:off x="1617662" y="3139553"/>
            <a:ext cx="1476118" cy="863885"/>
            <a:chOff x="1617662" y="3139553"/>
            <a:chExt cx="1476118" cy="863885"/>
          </a:xfrm>
        </p:grpSpPr>
        <p:grpSp>
          <p:nvGrpSpPr>
            <p:cNvPr id="71704" name="组合 8"/>
            <p:cNvGrpSpPr>
              <a:grpSpLocks/>
            </p:cNvGrpSpPr>
            <p:nvPr/>
          </p:nvGrpSpPr>
          <p:grpSpPr bwMode="auto">
            <a:xfrm>
              <a:off x="1617662" y="3139553"/>
              <a:ext cx="743956" cy="85883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0" name="文本框 39"/>
                <p:cNvSpPr txBox="1"/>
                <p:nvPr/>
              </p:nvSpPr>
              <p:spPr>
                <a:xfrm>
                  <a:off x="2620252" y="3141664"/>
                  <a:ext cx="473528" cy="86177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mn-ea"/>
                              </a:rPr>
                              <m:t>𝑅</m:t>
                            </m:r>
                          </m:den>
                        </m:f>
                      </m:oMath>
                    </m:oMathPara>
                  </a14:m>
                  <a:endParaRPr lang="zh-CN" altLang="en-US" sz="2800" dirty="0">
                    <a:solidFill>
                      <a:srgbClr val="0000FF"/>
                    </a:solidFill>
                    <a:latin typeface="+mn-lt"/>
                    <a:ea typeface="+mn-ea"/>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2620252" y="3141664"/>
                  <a:ext cx="473528" cy="861774"/>
                </a:xfrm>
                <a:prstGeom prst="rect">
                  <a:avLst/>
                </a:prstGeom>
                <a:blipFill>
                  <a:blip r:embed="rId4"/>
                  <a:stretch>
                    <a:fillRect/>
                  </a:stretch>
                </a:blipFill>
              </p:spPr>
              <p:txBody>
                <a:bodyPr/>
                <a:lstStyle/>
                <a:p>
                  <a:r>
                    <a:rPr lang="zh-CN" altLang="en-US">
                      <a:noFill/>
                    </a:rPr>
                    <a:t> </a:t>
                  </a:r>
                </a:p>
              </p:txBody>
            </p:sp>
          </mc:Fallback>
        </mc:AlternateContent>
      </p:grpSp>
      <p:grpSp>
        <p:nvGrpSpPr>
          <p:cNvPr id="5" name="组合 4"/>
          <p:cNvGrpSpPr/>
          <p:nvPr/>
        </p:nvGrpSpPr>
        <p:grpSpPr>
          <a:xfrm>
            <a:off x="1617664" y="4172493"/>
            <a:ext cx="2317820" cy="864596"/>
            <a:chOff x="1617664" y="4172493"/>
            <a:chExt cx="2317820" cy="864596"/>
          </a:xfrm>
        </p:grpSpPr>
        <p:grpSp>
          <p:nvGrpSpPr>
            <p:cNvPr id="71698" name="组合 13"/>
            <p:cNvGrpSpPr>
              <a:grpSpLocks/>
            </p:cNvGrpSpPr>
            <p:nvPr/>
          </p:nvGrpSpPr>
          <p:grpSpPr bwMode="auto">
            <a:xfrm>
              <a:off x="1617664" y="4172493"/>
              <a:ext cx="743879" cy="858838"/>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1" name="文本框 40"/>
                <p:cNvSpPr txBox="1"/>
                <p:nvPr/>
              </p:nvSpPr>
              <p:spPr>
                <a:xfrm>
                  <a:off x="2620252" y="4172493"/>
                  <a:ext cx="1315232" cy="864596"/>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2620252" y="4172493"/>
                  <a:ext cx="1315232" cy="864596"/>
                </a:xfrm>
                <a:prstGeom prst="rect">
                  <a:avLst/>
                </a:prstGeom>
                <a:blipFill>
                  <a:blip r:embed="rId5"/>
                  <a:stretch>
                    <a:fillRect/>
                  </a:stretch>
                </a:blipFill>
              </p:spPr>
              <p:txBody>
                <a:bodyPr/>
                <a:lstStyle/>
                <a:p>
                  <a:r>
                    <a:rPr lang="zh-CN" altLang="en-US">
                      <a:noFill/>
                    </a:rPr>
                    <a:t> </a:t>
                  </a:r>
                </a:p>
              </p:txBody>
            </p:sp>
          </mc:Fallback>
        </mc:AlternateContent>
      </p:grpSp>
      <p:grpSp>
        <p:nvGrpSpPr>
          <p:cNvPr id="6" name="组合 5"/>
          <p:cNvGrpSpPr/>
          <p:nvPr/>
        </p:nvGrpSpPr>
        <p:grpSpPr>
          <a:xfrm>
            <a:off x="1617663" y="4908864"/>
            <a:ext cx="4202758" cy="1239057"/>
            <a:chOff x="1617663" y="4908864"/>
            <a:chExt cx="4202758" cy="1239057"/>
          </a:xfrm>
        </p:grpSpPr>
        <p:grpSp>
          <p:nvGrpSpPr>
            <p:cNvPr id="71690" name="组合 26"/>
            <p:cNvGrpSpPr>
              <a:grpSpLocks/>
            </p:cNvGrpSpPr>
            <p:nvPr/>
          </p:nvGrpSpPr>
          <p:grpSpPr bwMode="auto">
            <a:xfrm>
              <a:off x="1617663" y="5205434"/>
              <a:ext cx="743942" cy="858838"/>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2" name="文本框 41"/>
                <p:cNvSpPr txBox="1"/>
                <p:nvPr/>
              </p:nvSpPr>
              <p:spPr>
                <a:xfrm>
                  <a:off x="2620314" y="4908864"/>
                  <a:ext cx="3200107" cy="123905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b="0" i="1" smtClean="0">
                                <a:solidFill>
                                  <a:srgbClr val="0000FF"/>
                                </a:solidFill>
                                <a:latin typeface="Cambria Math"/>
                                <a:ea typeface="+mn-ea"/>
                              </a:rPr>
                            </m:ctrlPr>
                          </m:sSupPr>
                          <m:e>
                            <m:d>
                              <m:dPr>
                                <m:begChr m:val="["/>
                                <m:endChr m:val="]"/>
                                <m:ctrlPr>
                                  <a:rPr lang="en-US" altLang="zh-CN" sz="2800" b="0" i="1" smtClean="0">
                                    <a:solidFill>
                                      <a:srgbClr val="0000FF"/>
                                    </a:solidFill>
                                    <a:latin typeface="Cambria Math"/>
                                    <a:ea typeface="+mn-ea"/>
                                  </a:rPr>
                                </m:ctrlPr>
                              </m:dPr>
                              <m:e>
                                <m:sSup>
                                  <m:sSupPr>
                                    <m:ctrlPr>
                                      <a:rPr lang="en-US" altLang="zh-CN" sz="2800" i="1">
                                        <a:solidFill>
                                          <a:srgbClr val="0000FF"/>
                                        </a:solidFill>
                                        <a:latin typeface="Cambria Math"/>
                                      </a:rPr>
                                    </m:ctrlPr>
                                  </m:sSupPr>
                                  <m:e>
                                    <m:d>
                                      <m:dPr>
                                        <m:ctrlPr>
                                          <a:rPr lang="en-US" altLang="zh-CN" sz="2800" i="1" smtClean="0">
                                            <a:solidFill>
                                              <a:srgbClr val="0000FF"/>
                                            </a:solidFill>
                                            <a:latin typeface="Cambria Math"/>
                                          </a:rPr>
                                        </m:ctrlPr>
                                      </m:dPr>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𝑑𝑣</m:t>
                                            </m:r>
                                          </m:num>
                                          <m:den>
                                            <m:r>
                                              <a:rPr lang="en-US" altLang="zh-CN" sz="2800" i="1">
                                                <a:solidFill>
                                                  <a:srgbClr val="0000FF"/>
                                                </a:solidFill>
                                                <a:latin typeface="Cambria Math" panose="02040503050406030204" pitchFamily="18" charset="0"/>
                                              </a:rPr>
                                              <m:t>𝑑𝑡</m:t>
                                            </m:r>
                                          </m:den>
                                        </m:f>
                                      </m:e>
                                    </m:d>
                                  </m:e>
                                  <m:sup>
                                    <m:r>
                                      <a:rPr lang="en-US" altLang="zh-CN" sz="2800" i="1">
                                        <a:solidFill>
                                          <a:srgbClr val="0000FF"/>
                                        </a:solidFill>
                                        <a:latin typeface="Cambria Math" panose="02040503050406030204" pitchFamily="18" charset="0"/>
                                      </a:rPr>
                                      <m:t>2</m:t>
                                    </m:r>
                                  </m:sup>
                                </m:sSup>
                                <m:r>
                                  <a:rPr lang="en-US" altLang="zh-CN" sz="2800" i="1">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d>
                                      <m:dPr>
                                        <m:ctrlPr>
                                          <a:rPr lang="en-US" altLang="zh-CN" sz="2800" i="1">
                                            <a:solidFill>
                                              <a:srgbClr val="0000FF"/>
                                            </a:solidFill>
                                            <a:latin typeface="Cambria Math"/>
                                          </a:rPr>
                                        </m:ctrlPr>
                                      </m:dPr>
                                      <m:e>
                                        <m:f>
                                          <m:fPr>
                                            <m:ctrlPr>
                                              <a:rPr lang="en-US" altLang="zh-CN" sz="2800" i="1">
                                                <a:solidFill>
                                                  <a:srgbClr val="0000FF"/>
                                                </a:solidFill>
                                                <a:latin typeface="Cambria Math"/>
                                              </a:rPr>
                                            </m:ctrlPr>
                                          </m:fPr>
                                          <m:num>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num>
                                          <m:den>
                                            <m:r>
                                              <a:rPr lang="en-US" altLang="zh-CN" sz="2800" i="1">
                                                <a:solidFill>
                                                  <a:srgbClr val="0000FF"/>
                                                </a:solidFill>
                                                <a:latin typeface="Cambria Math" panose="02040503050406030204" pitchFamily="18" charset="0"/>
                                              </a:rPr>
                                              <m:t>𝑅</m:t>
                                            </m:r>
                                          </m:den>
                                        </m:f>
                                      </m:e>
                                    </m:d>
                                  </m:e>
                                  <m:sup>
                                    <m:r>
                                      <a:rPr lang="en-US" altLang="zh-CN" sz="2800" i="1">
                                        <a:solidFill>
                                          <a:srgbClr val="0000FF"/>
                                        </a:solidFill>
                                        <a:latin typeface="Cambria Math" panose="02040503050406030204" pitchFamily="18" charset="0"/>
                                      </a:rPr>
                                      <m:t>2</m:t>
                                    </m:r>
                                  </m:sup>
                                </m:sSup>
                              </m:e>
                            </m:d>
                          </m:e>
                          <m:sup>
                            <m:r>
                              <a:rPr lang="en-US" altLang="zh-CN" sz="2800" b="0" i="1" smtClean="0">
                                <a:solidFill>
                                  <a:srgbClr val="0000FF"/>
                                </a:solidFill>
                                <a:latin typeface="Cambria Math" panose="02040503050406030204" pitchFamily="18" charset="0"/>
                                <a:ea typeface="+mn-ea"/>
                              </a:rPr>
                              <m:t>1/2</m:t>
                            </m:r>
                          </m:sup>
                        </m:sSup>
                      </m:oMath>
                    </m:oMathPara>
                  </a14:m>
                  <a:endParaRPr lang="zh-CN" altLang="en-US" sz="2800" dirty="0">
                    <a:solidFill>
                      <a:srgbClr val="0000FF"/>
                    </a:solidFill>
                    <a:latin typeface="+mn-lt"/>
                    <a:ea typeface="+mn-ea"/>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620314" y="4908864"/>
                  <a:ext cx="3200107" cy="1239057"/>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45325928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11210" y="2846813"/>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7" name="组合 36"/>
          <p:cNvGrpSpPr>
            <a:grpSpLocks/>
          </p:cNvGrpSpPr>
          <p:nvPr/>
        </p:nvGrpSpPr>
        <p:grpSpPr bwMode="auto">
          <a:xfrm>
            <a:off x="1811210" y="3629451"/>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8" name="组合 37"/>
          <p:cNvGrpSpPr>
            <a:grpSpLocks/>
          </p:cNvGrpSpPr>
          <p:nvPr/>
        </p:nvGrpSpPr>
        <p:grpSpPr bwMode="auto">
          <a:xfrm>
            <a:off x="1811210" y="4478763"/>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只有（</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11210" y="5332838"/>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只有（</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3" name="组合 32"/>
          <p:cNvGrpSpPr>
            <a:grpSpLocks/>
          </p:cNvGrpSpPr>
          <p:nvPr/>
        </p:nvGrpSpPr>
        <p:grpSpPr bwMode="auto">
          <a:xfrm>
            <a:off x="895550" y="4631056"/>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11210" y="600044"/>
            <a:ext cx="8866187" cy="2246769"/>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对功的概念有以下几种说法：（</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）保守力作正功时，系统内相应的势能增加；（</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）质点运动经一闭合路径，保守力对质点作的功为零；（</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）作用力和反作用力大小相等、方向相反，所以两者所作功的代数和必为零。在上述说法中：</a:t>
            </a:r>
          </a:p>
        </p:txBody>
      </p:sp>
    </p:spTree>
    <p:extLst>
      <p:ext uri="{BB962C8B-B14F-4D97-AF65-F5344CB8AC3E}">
        <p14:creationId xmlns:p14="http://schemas.microsoft.com/office/powerpoint/2010/main" val="2499125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11210" y="2846813"/>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只有（</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7" name="组合 36"/>
          <p:cNvGrpSpPr>
            <a:grpSpLocks/>
          </p:cNvGrpSpPr>
          <p:nvPr/>
        </p:nvGrpSpPr>
        <p:grpSpPr bwMode="auto">
          <a:xfrm>
            <a:off x="1811210" y="3629451"/>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8" name="组合 37"/>
          <p:cNvGrpSpPr>
            <a:grpSpLocks/>
          </p:cNvGrpSpPr>
          <p:nvPr/>
        </p:nvGrpSpPr>
        <p:grpSpPr bwMode="auto">
          <a:xfrm>
            <a:off x="1811210" y="4478763"/>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11210" y="5332838"/>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）都是正确的</a:t>
              </a:r>
            </a:p>
          </p:txBody>
        </p:sp>
      </p:grpSp>
      <p:grpSp>
        <p:nvGrpSpPr>
          <p:cNvPr id="33" name="组合 32"/>
          <p:cNvGrpSpPr>
            <a:grpSpLocks/>
          </p:cNvGrpSpPr>
          <p:nvPr/>
        </p:nvGrpSpPr>
        <p:grpSpPr bwMode="auto">
          <a:xfrm>
            <a:off x="812484" y="3756631"/>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11210" y="600044"/>
            <a:ext cx="8866187" cy="2246769"/>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关于力矩有以下几种说法：（</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）对某个定轴而言，内力矩不会改变刚体的角动量；（</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）作用力和反作用力对同一轴的力矩之和必为零；（</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）质量相等，形状和大小不同的两个刚体，在相同力矩的作用下，它们的角加速度一定相等。在上述说法中，</a:t>
            </a:r>
          </a:p>
        </p:txBody>
      </p:sp>
    </p:spTree>
    <p:extLst>
      <p:ext uri="{BB962C8B-B14F-4D97-AF65-F5344CB8AC3E}">
        <p14:creationId xmlns:p14="http://schemas.microsoft.com/office/powerpoint/2010/main" val="4676192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11210" y="2846813"/>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724509"/>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只有（</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7" name="组合 36"/>
          <p:cNvGrpSpPr>
            <a:grpSpLocks/>
          </p:cNvGrpSpPr>
          <p:nvPr/>
        </p:nvGrpSpPr>
        <p:grpSpPr bwMode="auto">
          <a:xfrm>
            <a:off x="1811210" y="3691443"/>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517957"/>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8" name="组合 37"/>
          <p:cNvGrpSpPr>
            <a:grpSpLocks/>
          </p:cNvGrpSpPr>
          <p:nvPr/>
        </p:nvGrpSpPr>
        <p:grpSpPr bwMode="auto">
          <a:xfrm>
            <a:off x="1811210" y="4540755"/>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387918"/>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11210" y="5394830"/>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242375"/>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）是正确的</a:t>
              </a:r>
            </a:p>
          </p:txBody>
        </p:sp>
      </p:grpSp>
      <p:grpSp>
        <p:nvGrpSpPr>
          <p:cNvPr id="33" name="组合 32"/>
          <p:cNvGrpSpPr>
            <a:grpSpLocks/>
          </p:cNvGrpSpPr>
          <p:nvPr/>
        </p:nvGrpSpPr>
        <p:grpSpPr bwMode="auto">
          <a:xfrm>
            <a:off x="812484" y="3818623"/>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11210" y="600044"/>
            <a:ext cx="8866187" cy="2246769"/>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对质点组有以下几种说法：</a:t>
            </a:r>
          </a:p>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1</a:t>
            </a:r>
            <a:r>
              <a:rPr kumimoji="1" lang="zh-CN" altLang="en-US" sz="2800" dirty="0">
                <a:solidFill>
                  <a:srgbClr val="0000FF"/>
                </a:solidFill>
                <a:latin typeface="微软雅黑" panose="020B0503020204020204" pitchFamily="34" charset="-122"/>
                <a:ea typeface="微软雅黑" panose="020B0503020204020204" pitchFamily="34" charset="-122"/>
              </a:rPr>
              <a:t>）质点组总动量的改变与内力无关；</a:t>
            </a:r>
          </a:p>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2</a:t>
            </a:r>
            <a:r>
              <a:rPr kumimoji="1" lang="zh-CN" altLang="en-US" sz="2800" dirty="0">
                <a:solidFill>
                  <a:srgbClr val="0000FF"/>
                </a:solidFill>
                <a:latin typeface="微软雅黑" panose="020B0503020204020204" pitchFamily="34" charset="-122"/>
                <a:ea typeface="微软雅黑" panose="020B0503020204020204" pitchFamily="34" charset="-122"/>
              </a:rPr>
              <a:t>）质点组总动能的改变与内力无关；</a:t>
            </a:r>
          </a:p>
          <a:p>
            <a:pPr algn="just"/>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3</a:t>
            </a:r>
            <a:r>
              <a:rPr kumimoji="1" lang="zh-CN" altLang="en-US" sz="2800" dirty="0">
                <a:solidFill>
                  <a:srgbClr val="0000FF"/>
                </a:solidFill>
                <a:latin typeface="微软雅黑" panose="020B0503020204020204" pitchFamily="34" charset="-122"/>
                <a:ea typeface="微软雅黑" panose="020B0503020204020204" pitchFamily="34" charset="-122"/>
              </a:rPr>
              <a:t>）质点组机械能的改变与保守内力无关。</a:t>
            </a:r>
          </a:p>
          <a:p>
            <a:pPr algn="just"/>
            <a:r>
              <a:rPr kumimoji="1" lang="zh-CN" altLang="en-US" sz="2800" dirty="0">
                <a:solidFill>
                  <a:srgbClr val="0000FF"/>
                </a:solidFill>
                <a:latin typeface="微软雅黑" panose="020B0503020204020204" pitchFamily="34" charset="-122"/>
                <a:ea typeface="微软雅黑" panose="020B0503020204020204" pitchFamily="34" charset="-122"/>
              </a:rPr>
              <a:t>在上述说法中：</a:t>
            </a:r>
          </a:p>
        </p:txBody>
      </p:sp>
    </p:spTree>
    <p:extLst>
      <p:ext uri="{BB962C8B-B14F-4D97-AF65-F5344CB8AC3E}">
        <p14:creationId xmlns:p14="http://schemas.microsoft.com/office/powerpoint/2010/main" val="2783100311"/>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860557" y="2533659"/>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只有动量守恒</a:t>
              </a:r>
            </a:p>
          </p:txBody>
        </p:sp>
      </p:grpSp>
      <p:grpSp>
        <p:nvGrpSpPr>
          <p:cNvPr id="37" name="组合 36"/>
          <p:cNvGrpSpPr>
            <a:grpSpLocks/>
          </p:cNvGrpSpPr>
          <p:nvPr/>
        </p:nvGrpSpPr>
        <p:grpSpPr bwMode="auto">
          <a:xfrm>
            <a:off x="1860557" y="3316297"/>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只有机械能守恒</a:t>
              </a:r>
            </a:p>
          </p:txBody>
        </p:sp>
      </p:grpSp>
      <p:grpSp>
        <p:nvGrpSpPr>
          <p:cNvPr id="38" name="组合 37"/>
          <p:cNvGrpSpPr>
            <a:grpSpLocks/>
          </p:cNvGrpSpPr>
          <p:nvPr/>
        </p:nvGrpSpPr>
        <p:grpSpPr bwMode="auto">
          <a:xfrm>
            <a:off x="1860557" y="4165609"/>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只有对转轴</a:t>
                  </a:r>
                  <a14:m>
                    <m:oMath xmlns:m="http://schemas.openxmlformats.org/officeDocument/2006/math">
                      <m:r>
                        <a:rPr lang="en-US" altLang="zh-CN" sz="2800" i="1">
                          <a:solidFill>
                            <a:srgbClr val="0000FF"/>
                          </a:solidFill>
                          <a:latin typeface="Cambria Math" panose="02040503050406030204" pitchFamily="18" charset="0"/>
                        </a:rPr>
                        <m:t>𝑂</m:t>
                      </m:r>
                    </m:oMath>
                  </a14:m>
                  <a:r>
                    <a:rPr kumimoji="1" lang="zh-CN" altLang="en-US" sz="2800" dirty="0">
                      <a:solidFill>
                        <a:srgbClr val="0000FF"/>
                      </a:solidFill>
                      <a:latin typeface="微软雅黑" panose="020B0503020204020204" pitchFamily="34" charset="-122"/>
                      <a:ea typeface="微软雅黑" panose="020B0503020204020204" pitchFamily="34" charset="-122"/>
                    </a:rPr>
                    <a:t>的角动量守恒</a:t>
                  </a:r>
                </a:p>
              </p:txBody>
            </p:sp>
          </mc:Choice>
          <mc:Fallback xmlns="">
            <p:sp>
              <p:nvSpPr>
                <p:cNvPr id="71699" name="文本框 20"/>
                <p:cNvSpPr txBox="1">
                  <a:spLocks noRot="1" noChangeAspect="1" noMove="1" noResize="1" noEditPoints="1" noAdjustHandles="1" noChangeArrowheads="1" noChangeShapeType="1" noTextEdit="1"/>
                </p:cNvSpPr>
                <p:nvPr/>
              </p:nvSpPr>
              <p:spPr bwMode="auto">
                <a:xfrm>
                  <a:off x="2547614" y="4480966"/>
                  <a:ext cx="8129921" cy="523554"/>
                </a:xfrm>
                <a:prstGeom prst="rect">
                  <a:avLst/>
                </a:prstGeom>
                <a:blipFill>
                  <a:blip r:embed="rId2"/>
                  <a:stretch>
                    <a:fillRect l="-1575" t="-11628" b="-31395"/>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860557" y="5019684"/>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机械能、动量和角动量均守恒</a:t>
              </a:r>
            </a:p>
          </p:txBody>
        </p:sp>
      </p:grpSp>
      <p:grpSp>
        <p:nvGrpSpPr>
          <p:cNvPr id="33" name="组合 32"/>
          <p:cNvGrpSpPr>
            <a:grpSpLocks/>
          </p:cNvGrpSpPr>
          <p:nvPr/>
        </p:nvGrpSpPr>
        <p:grpSpPr bwMode="auto">
          <a:xfrm>
            <a:off x="944897" y="4317902"/>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11210" y="600044"/>
                <a:ext cx="8866187" cy="1815882"/>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如图示，一匀质细杆可绕通过上端与杆垂直的水平光滑固定轴</a:t>
                </a:r>
                <a14:m>
                  <m:oMath xmlns:m="http://schemas.openxmlformats.org/officeDocument/2006/math">
                    <m:r>
                      <a:rPr lang="en-US" altLang="zh-CN" sz="2800" i="1">
                        <a:solidFill>
                          <a:srgbClr val="0000FF"/>
                        </a:solidFill>
                        <a:latin typeface="Cambria Math" panose="02040503050406030204" pitchFamily="18" charset="0"/>
                      </a:rPr>
                      <m:t>𝑂</m:t>
                    </m:r>
                  </m:oMath>
                </a14:m>
                <a:r>
                  <a:rPr kumimoji="1" lang="zh-CN" altLang="en-US" sz="2800" dirty="0">
                    <a:solidFill>
                      <a:srgbClr val="0000FF"/>
                    </a:solidFill>
                    <a:latin typeface="微软雅黑" panose="020B0503020204020204" pitchFamily="34" charset="-122"/>
                    <a:ea typeface="微软雅黑" panose="020B0503020204020204" pitchFamily="34" charset="-122"/>
                  </a:rPr>
                  <a:t>旋转，初始状态为静止悬挂。现有一个小球自左方水平打击细杆，设小球与细杆之间为非弹性碰撞，则在碰撞过程中对细杆与小球这一系统</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11210" y="600044"/>
                <a:ext cx="8866187" cy="1815882"/>
              </a:xfrm>
              <a:prstGeom prst="rect">
                <a:avLst/>
              </a:prstGeom>
              <a:blipFill>
                <a:blip r:embed="rId3"/>
                <a:stretch>
                  <a:fillRect l="-1375" t="-3356" r="-1375" b="-8389"/>
                </a:stretch>
              </a:blipFill>
              <a:ln w="9525">
                <a:noFill/>
                <a:miter lim="800000"/>
                <a:headEnd/>
                <a:tailEnd/>
              </a:ln>
            </p:spPr>
            <p:txBody>
              <a:bodyPr/>
              <a:lstStyle/>
              <a:p>
                <a:r>
                  <a:rPr lang="zh-CN" altLang="en-US">
                    <a:noFill/>
                  </a:rPr>
                  <a:t> </a:t>
                </a:r>
              </a:p>
            </p:txBody>
          </p:sp>
        </mc:Fallback>
      </mc:AlternateContent>
      <p:pic>
        <p:nvPicPr>
          <p:cNvPr id="40" name="Picture 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20977" y="2767228"/>
            <a:ext cx="1971675"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738813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par>
                                <p:cTn id="30" presetID="22" presetClass="entr" presetSubtype="8"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wipe(left)">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刚体不受外力矩的作用</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刚体所受合外力矩为零</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刚体所受的合外力和合外力矩均为零</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刚体的转动惯量和角速度均保持不变</a:t>
              </a:r>
            </a:p>
          </p:txBody>
        </p:sp>
      </p:grpSp>
      <p:grpSp>
        <p:nvGrpSpPr>
          <p:cNvPr id="33" name="组合 32"/>
          <p:cNvGrpSpPr>
            <a:grpSpLocks/>
          </p:cNvGrpSpPr>
          <p:nvPr/>
        </p:nvGrpSpPr>
        <p:grpSpPr bwMode="auto">
          <a:xfrm>
            <a:off x="718486"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853609"/>
            <a:ext cx="8159750" cy="523220"/>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刚体角动量守恒的充分而必要的条件是</a:t>
            </a:r>
          </a:p>
        </p:txBody>
      </p:sp>
    </p:spTree>
    <p:extLst>
      <p:ext uri="{BB962C8B-B14F-4D97-AF65-F5344CB8AC3E}">
        <p14:creationId xmlns:p14="http://schemas.microsoft.com/office/powerpoint/2010/main" val="286581193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质点作圆周运动时加速度指向圆心</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匀速率圆周运动的加速度为恒矢量</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加速度为恒矢量时，质点做直线运动</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加速度为恒矢量时，质点做匀变速运动</a:t>
              </a:r>
            </a:p>
          </p:txBody>
        </p:sp>
      </p:grpSp>
      <p:grpSp>
        <p:nvGrpSpPr>
          <p:cNvPr id="33" name="组合 32"/>
          <p:cNvGrpSpPr>
            <a:grpSpLocks/>
          </p:cNvGrpSpPr>
          <p:nvPr/>
        </p:nvGrpSpPr>
        <p:grpSpPr bwMode="auto">
          <a:xfrm>
            <a:off x="768304" y="4720715"/>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853609"/>
            <a:ext cx="8159750" cy="523220"/>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下列说法中正确的是</a:t>
            </a:r>
          </a:p>
        </p:txBody>
      </p:sp>
    </p:spTree>
    <p:extLst>
      <p:ext uri="{BB962C8B-B14F-4D97-AF65-F5344CB8AC3E}">
        <p14:creationId xmlns:p14="http://schemas.microsoft.com/office/powerpoint/2010/main" val="21719674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808912" cy="860425"/>
            <a:chOff x="1616982" y="2568618"/>
            <a:chExt cx="7808803"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744822"/>
              <a:ext cx="6878170" cy="522589"/>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加速度恒定不变时，物体运动方向也不变</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51213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平均速率等于平均速度的大小</a:t>
              </a:r>
            </a:p>
          </p:txBody>
        </p:sp>
      </p:grpSp>
      <p:grpSp>
        <p:nvGrpSpPr>
          <p:cNvPr id="38" name="组合 37"/>
          <p:cNvGrpSpPr>
            <a:grpSpLocks/>
          </p:cNvGrpSpPr>
          <p:nvPr/>
        </p:nvGrpSpPr>
        <p:grpSpPr bwMode="auto">
          <a:xfrm>
            <a:off x="1617663" y="3703511"/>
            <a:ext cx="7583488" cy="954105"/>
            <a:chOff x="1616982" y="4166430"/>
            <a:chExt cx="7584888" cy="95471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211" name="文本框 20"/>
                <p:cNvSpPr txBox="1">
                  <a:spLocks noChangeArrowheads="1"/>
                </p:cNvSpPr>
                <p:nvPr/>
              </p:nvSpPr>
              <p:spPr bwMode="auto">
                <a:xfrm>
                  <a:off x="2547616" y="4166430"/>
                  <a:ext cx="6654254" cy="954717"/>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不管加速度如何，平均速率表达式总可以写成</a:t>
                  </a:r>
                  <a14:m>
                    <m:oMath xmlns:m="http://schemas.openxmlformats.org/officeDocument/2006/math">
                      <m:acc>
                        <m:accPr>
                          <m:chr m:val="̅"/>
                          <m:ctrlPr>
                            <a:rPr kumimoji="1" lang="zh-CN" altLang="en-US" sz="2800" i="1" smtClean="0">
                              <a:solidFill>
                                <a:srgbClr val="0000FF"/>
                              </a:solidFill>
                              <a:latin typeface="Cambria Math"/>
                              <a:ea typeface="微软雅黑" panose="020B0503020204020204" pitchFamily="34" charset="-122"/>
                            </a:rPr>
                          </m:ctrlPr>
                        </m:accPr>
                        <m:e>
                          <m:r>
                            <a:rPr kumimoji="1" lang="en-US" altLang="zh-CN" sz="2800" b="0" i="1" smtClean="0">
                              <a:solidFill>
                                <a:srgbClr val="0000FF"/>
                              </a:solidFill>
                              <a:latin typeface="Cambria Math" panose="02040503050406030204" pitchFamily="18" charset="0"/>
                              <a:ea typeface="微软雅黑" panose="020B0503020204020204" pitchFamily="34" charset="-122"/>
                            </a:rPr>
                            <m:t>𝑣</m:t>
                          </m:r>
                        </m:e>
                      </m:acc>
                      <m:r>
                        <a:rPr kumimoji="1" lang="en-US" altLang="zh-CN" sz="2800" b="0" i="1" smtClean="0">
                          <a:solidFill>
                            <a:srgbClr val="0000FF"/>
                          </a:solidFill>
                          <a:latin typeface="Cambria Math" panose="02040503050406030204" pitchFamily="18" charset="0"/>
                          <a:ea typeface="微软雅黑" panose="020B0503020204020204" pitchFamily="34" charset="-122"/>
                        </a:rPr>
                        <m:t>=</m:t>
                      </m:r>
                      <m:d>
                        <m:dPr>
                          <m:ctrlPr>
                            <a:rPr kumimoji="1" lang="en-US" altLang="zh-CN" sz="2800" b="0" i="1" smtClean="0">
                              <a:solidFill>
                                <a:srgbClr val="0000FF"/>
                              </a:solidFill>
                              <a:latin typeface="Cambria Math"/>
                              <a:ea typeface="微软雅黑" panose="020B0503020204020204" pitchFamily="34" charset="-122"/>
                            </a:rPr>
                          </m:ctrlPr>
                        </m:dPr>
                        <m:e>
                          <m:sSub>
                            <m:sSubPr>
                              <m:ctrlPr>
                                <a:rPr kumimoji="1" lang="en-US" altLang="zh-CN" sz="2800" b="0" i="1" smtClean="0">
                                  <a:solidFill>
                                    <a:srgbClr val="0000FF"/>
                                  </a:solidFill>
                                  <a:latin typeface="Cambria Math"/>
                                  <a:ea typeface="微软雅黑" panose="020B0503020204020204" pitchFamily="34" charset="-122"/>
                                </a:rPr>
                              </m:ctrlPr>
                            </m:sSubPr>
                            <m:e>
                              <m:r>
                                <a:rPr kumimoji="1" lang="en-US" altLang="zh-CN" sz="2800" b="0" i="1" smtClean="0">
                                  <a:solidFill>
                                    <a:srgbClr val="0000FF"/>
                                  </a:solidFill>
                                  <a:latin typeface="Cambria Math" panose="02040503050406030204" pitchFamily="18" charset="0"/>
                                  <a:ea typeface="微软雅黑" panose="020B0503020204020204" pitchFamily="34" charset="-122"/>
                                </a:rPr>
                                <m:t>𝑣</m:t>
                              </m:r>
                            </m:e>
                            <m:sub>
                              <m:r>
                                <a:rPr kumimoji="1" lang="en-US" altLang="zh-CN" sz="2800" b="0" i="1" smtClean="0">
                                  <a:solidFill>
                                    <a:srgbClr val="0000FF"/>
                                  </a:solidFill>
                                  <a:latin typeface="Cambria Math" panose="02040503050406030204" pitchFamily="18" charset="0"/>
                                  <a:ea typeface="微软雅黑" panose="020B0503020204020204" pitchFamily="34" charset="-122"/>
                                </a:rPr>
                                <m:t>1</m:t>
                              </m:r>
                            </m:sub>
                          </m:sSub>
                          <m:r>
                            <a:rPr kumimoji="1" lang="en-US" altLang="zh-CN" sz="2800" b="0" i="1" smtClean="0">
                              <a:solidFill>
                                <a:srgbClr val="0000FF"/>
                              </a:solidFill>
                              <a:latin typeface="Cambria Math" panose="02040503050406030204" pitchFamily="18" charset="0"/>
                              <a:ea typeface="微软雅黑" panose="020B0503020204020204" pitchFamily="34" charset="-122"/>
                            </a:rPr>
                            <m:t>+</m:t>
                          </m:r>
                          <m:sSub>
                            <m:sSubPr>
                              <m:ctrlPr>
                                <a:rPr kumimoji="1" lang="en-US" altLang="zh-CN" sz="2800" i="1">
                                  <a:solidFill>
                                    <a:srgbClr val="0000FF"/>
                                  </a:solidFill>
                                  <a:latin typeface="Cambria Math"/>
                                  <a:ea typeface="微软雅黑" panose="020B0503020204020204" pitchFamily="34" charset="-122"/>
                                </a:rPr>
                              </m:ctrlPr>
                            </m:sSubPr>
                            <m:e>
                              <m:r>
                                <a:rPr kumimoji="1" lang="en-US" altLang="zh-CN" sz="2800" i="1">
                                  <a:solidFill>
                                    <a:srgbClr val="0000FF"/>
                                  </a:solidFill>
                                  <a:latin typeface="Cambria Math" panose="02040503050406030204" pitchFamily="18" charset="0"/>
                                  <a:ea typeface="微软雅黑" panose="020B0503020204020204" pitchFamily="34" charset="-122"/>
                                </a:rPr>
                                <m:t>𝑣</m:t>
                              </m:r>
                            </m:e>
                            <m:sub>
                              <m:r>
                                <a:rPr kumimoji="1" lang="en-US" altLang="zh-CN" sz="2800" b="0" i="1" smtClean="0">
                                  <a:solidFill>
                                    <a:srgbClr val="0000FF"/>
                                  </a:solidFill>
                                  <a:latin typeface="Cambria Math" panose="02040503050406030204" pitchFamily="18" charset="0"/>
                                  <a:ea typeface="微软雅黑" panose="020B0503020204020204" pitchFamily="34" charset="-122"/>
                                </a:rPr>
                                <m:t>2</m:t>
                              </m:r>
                            </m:sub>
                          </m:sSub>
                        </m:e>
                      </m:d>
                      <m:r>
                        <a:rPr kumimoji="1" lang="en-US" altLang="zh-CN" sz="2800" b="0" i="1" smtClean="0">
                          <a:solidFill>
                            <a:srgbClr val="0000FF"/>
                          </a:solidFill>
                          <a:latin typeface="Cambria Math" panose="02040503050406030204" pitchFamily="18" charset="0"/>
                          <a:ea typeface="微软雅黑" panose="020B0503020204020204" pitchFamily="34" charset="-122"/>
                        </a:rPr>
                        <m:t>/2</m:t>
                      </m:r>
                    </m:oMath>
                  </a14:m>
                  <a:r>
                    <a:rPr kumimoji="1" lang="zh-CN" altLang="en-US" sz="2800" dirty="0">
                      <a:solidFill>
                        <a:srgbClr val="0000FF"/>
                      </a:solidFill>
                      <a:latin typeface="微软雅黑" panose="020B0503020204020204" pitchFamily="34" charset="-122"/>
                      <a:ea typeface="微软雅黑" panose="020B0503020204020204" pitchFamily="34" charset="-122"/>
                    </a:rPr>
                    <a:t> </a:t>
                  </a:r>
                </a:p>
              </p:txBody>
            </p:sp>
          </mc:Choice>
          <mc:Fallback xmlns="">
            <p:sp>
              <p:nvSpPr>
                <p:cNvPr id="8211" name="文本框 20"/>
                <p:cNvSpPr txBox="1">
                  <a:spLocks noRot="1" noChangeAspect="1" noMove="1" noResize="1" noEditPoints="1" noAdjustHandles="1" noChangeArrowheads="1" noChangeShapeType="1" noTextEdit="1"/>
                </p:cNvSpPr>
                <p:nvPr/>
              </p:nvSpPr>
              <p:spPr bwMode="auto">
                <a:xfrm>
                  <a:off x="2547616" y="4166430"/>
                  <a:ext cx="6654254" cy="954717"/>
                </a:xfrm>
                <a:prstGeom prst="rect">
                  <a:avLst/>
                </a:prstGeom>
                <a:blipFill>
                  <a:blip r:embed="rId2"/>
                  <a:stretch>
                    <a:fillRect l="-1833" t="-7051" r="-367" b="-17308"/>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263940"/>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运动物体速率不变时，速度可以变化</a:t>
              </a:r>
            </a:p>
          </p:txBody>
        </p:sp>
      </p:grpSp>
      <p:grpSp>
        <p:nvGrpSpPr>
          <p:cNvPr id="33" name="组合 32"/>
          <p:cNvGrpSpPr>
            <a:grpSpLocks/>
          </p:cNvGrpSpPr>
          <p:nvPr/>
        </p:nvGrpSpPr>
        <p:grpSpPr bwMode="auto">
          <a:xfrm>
            <a:off x="753159" y="472300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853609"/>
            <a:ext cx="8159750" cy="523220"/>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下列说法哪一条正确？</a:t>
            </a:r>
          </a:p>
        </p:txBody>
      </p:sp>
    </p:spTree>
    <p:extLst>
      <p:ext uri="{BB962C8B-B14F-4D97-AF65-F5344CB8AC3E}">
        <p14:creationId xmlns:p14="http://schemas.microsoft.com/office/powerpoint/2010/main" val="98790624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合外力为０</a:t>
              </a:r>
            </a:p>
          </p:txBody>
        </p:sp>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合外力不作功</a:t>
              </a:r>
            </a:p>
          </p:txBody>
        </p:sp>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外力和非保守内力都不作功</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外力和保守内力都不作功</a:t>
              </a:r>
            </a:p>
          </p:txBody>
        </p:sp>
      </p:grpSp>
      <p:grpSp>
        <p:nvGrpSpPr>
          <p:cNvPr id="33" name="组合 32"/>
          <p:cNvGrpSpPr>
            <a:grpSpLocks/>
          </p:cNvGrpSpPr>
          <p:nvPr/>
        </p:nvGrpSpPr>
        <p:grpSpPr bwMode="auto">
          <a:xfrm>
            <a:off x="718511" y="3868933"/>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945704" y="671689"/>
            <a:ext cx="8159750" cy="954107"/>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对于一个物体系来说，在下列条件中，那种情况下系统的机械能守恒？</a:t>
            </a:r>
          </a:p>
        </p:txBody>
      </p:sp>
    </p:spTree>
    <p:extLst>
      <p:ext uri="{BB962C8B-B14F-4D97-AF65-F5344CB8AC3E}">
        <p14:creationId xmlns:p14="http://schemas.microsoft.com/office/powerpoint/2010/main" val="112455290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7340600" cy="860425"/>
            <a:chOff x="1616982" y="2568618"/>
            <a:chExt cx="7340498"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8223"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匀加速直线运动，加速度沿</a:t>
                  </a:r>
                  <a14:m>
                    <m:oMath xmlns:m="http://schemas.openxmlformats.org/officeDocument/2006/math">
                      <m:r>
                        <a:rPr lang="en-US" altLang="zh-CN" sz="2800" i="1" smtClean="0">
                          <a:solidFill>
                            <a:srgbClr val="0000FF"/>
                          </a:solidFill>
                          <a:latin typeface="Cambria Math" panose="02040503050406030204" pitchFamily="18" charset="0"/>
                        </a:rPr>
                        <m:t>𝑥</m:t>
                      </m:r>
                    </m:oMath>
                  </a14:m>
                  <a:r>
                    <a:rPr kumimoji="1" lang="zh-CN" altLang="en-US" sz="2800" dirty="0">
                      <a:solidFill>
                        <a:srgbClr val="0000FF"/>
                      </a:solidFill>
                      <a:latin typeface="微软雅黑" panose="020B0503020204020204" pitchFamily="34" charset="-122"/>
                      <a:ea typeface="微软雅黑" panose="020B0503020204020204" pitchFamily="34" charset="-122"/>
                    </a:rPr>
                    <a:t>轴正方向</a:t>
                  </a:r>
                </a:p>
              </p:txBody>
            </p:sp>
          </mc:Choice>
          <mc:Fallback xmlns="">
            <p:sp>
              <p:nvSpPr>
                <p:cNvPr id="8223" name="文本框 18"/>
                <p:cNvSpPr txBox="1">
                  <a:spLocks noRot="1" noChangeAspect="1" noMove="1" noResize="1" noEditPoints="1" noAdjustHandles="1" noChangeArrowheads="1" noChangeShapeType="1" noTextEdit="1"/>
                </p:cNvSpPr>
                <p:nvPr/>
              </p:nvSpPr>
              <p:spPr bwMode="auto">
                <a:xfrm>
                  <a:off x="2547615" y="2801905"/>
                  <a:ext cx="6409865" cy="523220"/>
                </a:xfrm>
                <a:prstGeom prst="rect">
                  <a:avLst/>
                </a:prstGeom>
                <a:blipFill>
                  <a:blip r:embed="rId2"/>
                  <a:stretch>
                    <a:fillRect l="-1901" t="-12791" b="-31395"/>
                  </a:stretch>
                </a:blipFill>
                <a:ln w="9525">
                  <a:noFill/>
                  <a:miter lim="800000"/>
                  <a:headEnd/>
                  <a:tailEnd/>
                </a:ln>
              </p:spPr>
              <p:txBody>
                <a:bodyPr/>
                <a:lstStyle/>
                <a:p>
                  <a:r>
                    <a:rPr lang="zh-CN" altLang="en-US">
                      <a:noFill/>
                    </a:rPr>
                    <a:t> </a:t>
                  </a:r>
                </a:p>
              </p:txBody>
            </p:sp>
          </mc:Fallback>
        </mc:AlternateContent>
      </p:grpSp>
      <p:grpSp>
        <p:nvGrpSpPr>
          <p:cNvPr id="37" name="组合 36"/>
          <p:cNvGrpSpPr>
            <a:grpSpLocks/>
          </p:cNvGrpSpPr>
          <p:nvPr/>
        </p:nvGrpSpPr>
        <p:grpSpPr bwMode="auto">
          <a:xfrm>
            <a:off x="1617663" y="2887663"/>
            <a:ext cx="7340600" cy="858837"/>
            <a:chOff x="1616982" y="3350397"/>
            <a:chExt cx="7340498"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8217"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匀加速直线运动，加速度沿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1" lang="zh-CN" altLang="en-US" sz="2800" dirty="0">
                      <a:solidFill>
                        <a:srgbClr val="0000FF"/>
                      </a:solidFill>
                      <a:latin typeface="微软雅黑" panose="020B0503020204020204" pitchFamily="34" charset="-122"/>
                      <a:ea typeface="微软雅黑" panose="020B0503020204020204" pitchFamily="34" charset="-122"/>
                    </a:rPr>
                    <a:t>轴负方向</a:t>
                  </a:r>
                </a:p>
              </p:txBody>
            </p:sp>
          </mc:Choice>
          <mc:Fallback xmlns="">
            <p:sp>
              <p:nvSpPr>
                <p:cNvPr id="8217" name="文本框 19"/>
                <p:cNvSpPr txBox="1">
                  <a:spLocks noRot="1" noChangeAspect="1" noMove="1" noResize="1" noEditPoints="1" noAdjustHandles="1" noChangeArrowheads="1" noChangeShapeType="1" noTextEdit="1"/>
                </p:cNvSpPr>
                <p:nvPr/>
              </p:nvSpPr>
              <p:spPr bwMode="auto">
                <a:xfrm>
                  <a:off x="2547615" y="3626512"/>
                  <a:ext cx="6409865" cy="523220"/>
                </a:xfrm>
                <a:prstGeom prst="rect">
                  <a:avLst/>
                </a:prstGeom>
                <a:blipFill>
                  <a:blip r:embed="rId3"/>
                  <a:stretch>
                    <a:fillRect l="-1901" t="-12791" b="-31395"/>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5"/>
            <a:ext cx="7808912" cy="858838"/>
            <a:chOff x="1616982" y="4199905"/>
            <a:chExt cx="7810353"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211" name="文本框 20"/>
                <p:cNvSpPr txBox="1">
                  <a:spLocks noChangeArrowheads="1"/>
                </p:cNvSpPr>
                <p:nvPr/>
              </p:nvSpPr>
              <p:spPr bwMode="auto">
                <a:xfrm>
                  <a:off x="2547615" y="4480969"/>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变加速直线运动，加速度沿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1" lang="zh-CN" altLang="en-US" sz="2800" dirty="0">
                      <a:solidFill>
                        <a:srgbClr val="0000FF"/>
                      </a:solidFill>
                      <a:latin typeface="微软雅黑" panose="020B0503020204020204" pitchFamily="34" charset="-122"/>
                      <a:ea typeface="微软雅黑" panose="020B0503020204020204" pitchFamily="34" charset="-122"/>
                    </a:rPr>
                    <a:t>轴正方向</a:t>
                  </a:r>
                </a:p>
              </p:txBody>
            </p:sp>
          </mc:Choice>
          <mc:Fallback xmlns="">
            <p:sp>
              <p:nvSpPr>
                <p:cNvPr id="8211" name="文本框 20"/>
                <p:cNvSpPr txBox="1">
                  <a:spLocks noRot="1" noChangeAspect="1" noMove="1" noResize="1" noEditPoints="1" noAdjustHandles="1" noChangeArrowheads="1" noChangeShapeType="1" noTextEdit="1"/>
                </p:cNvSpPr>
                <p:nvPr/>
              </p:nvSpPr>
              <p:spPr bwMode="auto">
                <a:xfrm>
                  <a:off x="2547615" y="4480969"/>
                  <a:ext cx="6879720" cy="523220"/>
                </a:xfrm>
                <a:prstGeom prst="rect">
                  <a:avLst/>
                </a:prstGeom>
                <a:blipFill>
                  <a:blip r:embed="rId4"/>
                  <a:stretch>
                    <a:fillRect l="-1773" t="-11628" b="-31395"/>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7808912" cy="858838"/>
            <a:chOff x="1616982" y="5054362"/>
            <a:chExt cx="7810353"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203" name="文本框 31"/>
                <p:cNvSpPr txBox="1">
                  <a:spLocks noChangeArrowheads="1"/>
                </p:cNvSpPr>
                <p:nvPr/>
              </p:nvSpPr>
              <p:spPr bwMode="auto">
                <a:xfrm>
                  <a:off x="2547615" y="5335426"/>
                  <a:ext cx="6879720"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变加速直线运动，加速度沿</a:t>
                  </a:r>
                  <a14:m>
                    <m:oMath xmlns:m="http://schemas.openxmlformats.org/officeDocument/2006/math">
                      <m:r>
                        <a:rPr lang="en-US" altLang="zh-CN" sz="2800" i="1">
                          <a:solidFill>
                            <a:srgbClr val="0000FF"/>
                          </a:solidFill>
                          <a:latin typeface="Cambria Math" panose="02040503050406030204" pitchFamily="18" charset="0"/>
                        </a:rPr>
                        <m:t>𝑥</m:t>
                      </m:r>
                    </m:oMath>
                  </a14:m>
                  <a:r>
                    <a:rPr kumimoji="1" lang="zh-CN" altLang="en-US" sz="2800" dirty="0">
                      <a:solidFill>
                        <a:srgbClr val="0000FF"/>
                      </a:solidFill>
                      <a:latin typeface="微软雅黑" panose="020B0503020204020204" pitchFamily="34" charset="-122"/>
                      <a:ea typeface="微软雅黑" panose="020B0503020204020204" pitchFamily="34" charset="-122"/>
                    </a:rPr>
                    <a:t>轴负方向</a:t>
                  </a:r>
                </a:p>
              </p:txBody>
            </p:sp>
          </mc:Choice>
          <mc:Fallback xmlns="">
            <p:sp>
              <p:nvSpPr>
                <p:cNvPr id="8203" name="文本框 31"/>
                <p:cNvSpPr txBox="1">
                  <a:spLocks noRot="1" noChangeAspect="1" noMove="1" noResize="1" noEditPoints="1" noAdjustHandles="1" noChangeArrowheads="1" noChangeShapeType="1" noTextEdit="1"/>
                </p:cNvSpPr>
                <p:nvPr/>
              </p:nvSpPr>
              <p:spPr bwMode="auto">
                <a:xfrm>
                  <a:off x="2547615" y="5335426"/>
                  <a:ext cx="6879720" cy="523220"/>
                </a:xfrm>
                <a:prstGeom prst="rect">
                  <a:avLst/>
                </a:prstGeom>
                <a:blipFill>
                  <a:blip r:embed="rId5"/>
                  <a:stretch>
                    <a:fillRect l="-1773" t="-11628" b="-31395"/>
                  </a:stretch>
                </a:blipFill>
                <a:ln w="9525">
                  <a:noFill/>
                  <a:miter lim="800000"/>
                  <a:headEnd/>
                  <a:tailEnd/>
                </a:ln>
              </p:spPr>
              <p:txBody>
                <a:bodyPr/>
                <a:lstStyle/>
                <a:p>
                  <a:r>
                    <a:rPr lang="zh-CN" altLang="en-US">
                      <a:noFill/>
                    </a:rPr>
                    <a:t> </a:t>
                  </a:r>
                </a:p>
              </p:txBody>
            </p:sp>
          </mc:Fallback>
        </mc:AlternateContent>
      </p:grpSp>
      <p:grpSp>
        <p:nvGrpSpPr>
          <p:cNvPr id="33" name="组合 32"/>
          <p:cNvGrpSpPr>
            <a:grpSpLocks/>
          </p:cNvGrpSpPr>
          <p:nvPr/>
        </p:nvGrpSpPr>
        <p:grpSpPr bwMode="auto">
          <a:xfrm>
            <a:off x="695325" y="4723008"/>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45704" y="671689"/>
                <a:ext cx="8159750" cy="990977"/>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某质点的运动方程为</a:t>
                </a:r>
                <a14:m>
                  <m:oMath xmlns:m="http://schemas.openxmlformats.org/officeDocument/2006/math">
                    <m:r>
                      <a:rPr lang="en-US" altLang="zh-CN" b="0" i="1" smtClean="0">
                        <a:latin typeface="Cambria Math" panose="02040503050406030204" pitchFamily="18" charset="0"/>
                      </a:rPr>
                      <m:t>𝑥</m:t>
                    </m:r>
                    <m:r>
                      <a:rPr lang="en-US" altLang="zh-CN" b="0" i="1" smtClean="0">
                        <a:latin typeface="Cambria Math" panose="02040503050406030204" pitchFamily="18" charset="0"/>
                      </a:rPr>
                      <m:t>=3</m:t>
                    </m:r>
                    <m:r>
                      <a:rPr lang="en-US" altLang="zh-CN" b="0" i="1" smtClean="0">
                        <a:latin typeface="Cambria Math" panose="02040503050406030204" pitchFamily="18" charset="0"/>
                      </a:rPr>
                      <m:t>𝑡</m:t>
                    </m:r>
                    <m:r>
                      <a:rPr lang="en-US" altLang="zh-CN" b="0" i="1" smtClean="0">
                        <a:latin typeface="Cambria Math" panose="02040503050406030204" pitchFamily="18" charset="0"/>
                      </a:rPr>
                      <m:t>−5</m:t>
                    </m:r>
                    <m:sSup>
                      <m:sSupPr>
                        <m:ctrlPr>
                          <a:rPr lang="en-US" altLang="zh-CN" b="0" i="1" smtClean="0">
                            <a:latin typeface="Cambria Math"/>
                          </a:rPr>
                        </m:ctrlPr>
                      </m:sSupPr>
                      <m:e>
                        <m:r>
                          <a:rPr lang="en-US" altLang="zh-CN" b="0" i="1" smtClean="0">
                            <a:latin typeface="Cambria Math" panose="02040503050406030204" pitchFamily="18" charset="0"/>
                          </a:rPr>
                          <m:t>𝑡</m:t>
                        </m:r>
                      </m:e>
                      <m:sup>
                        <m:r>
                          <a:rPr lang="en-US" altLang="zh-CN" b="0" i="1" smtClean="0">
                            <a:latin typeface="Cambria Math" panose="02040503050406030204" pitchFamily="18" charset="0"/>
                          </a:rPr>
                          <m:t>3</m:t>
                        </m:r>
                      </m:sup>
                    </m:sSup>
                    <m:r>
                      <a:rPr lang="en-US" altLang="zh-CN" b="0" i="1" smtClean="0">
                        <a:latin typeface="Cambria Math" panose="02040503050406030204" pitchFamily="18" charset="0"/>
                      </a:rPr>
                      <m:t>+6</m:t>
                    </m:r>
                  </m:oMath>
                </a14:m>
                <a:r>
                  <a:rPr lang="zh-CN" altLang="en-US" dirty="0"/>
                  <a:t>（</a:t>
                </a:r>
                <a14:m>
                  <m:oMath xmlns:m="http://schemas.openxmlformats.org/officeDocument/2006/math">
                    <m:r>
                      <a:rPr lang="en-US" altLang="zh-CN" b="0" i="1" dirty="0" smtClean="0">
                        <a:latin typeface="Cambria Math" panose="02040503050406030204" pitchFamily="18" charset="0"/>
                      </a:rPr>
                      <m:t>𝑆𝐼</m:t>
                    </m:r>
                  </m:oMath>
                </a14:m>
                <a:r>
                  <a:rPr lang="zh-CN" altLang="en-US" dirty="0"/>
                  <a:t>），则该质点作</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45704" y="671689"/>
                <a:ext cx="8159750" cy="990977"/>
              </a:xfrm>
              <a:prstGeom prst="rect">
                <a:avLst/>
              </a:prstGeom>
              <a:blipFill>
                <a:blip r:embed="rId6"/>
                <a:stretch>
                  <a:fillRect l="-1494" t="-6135" r="-1494" b="-12270"/>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10265376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490801"/>
            <a:ext cx="7340600" cy="860425"/>
            <a:chOff x="1616982" y="2568618"/>
            <a:chExt cx="7340498"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5" y="2801905"/>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动能不变，动量改变</a:t>
              </a:r>
            </a:p>
          </p:txBody>
        </p:sp>
      </p:grpSp>
      <p:grpSp>
        <p:nvGrpSpPr>
          <p:cNvPr id="37" name="组合 36"/>
          <p:cNvGrpSpPr>
            <a:grpSpLocks/>
          </p:cNvGrpSpPr>
          <p:nvPr/>
        </p:nvGrpSpPr>
        <p:grpSpPr bwMode="auto">
          <a:xfrm>
            <a:off x="1617663" y="3273439"/>
            <a:ext cx="7340600" cy="858837"/>
            <a:chOff x="1616982" y="3350397"/>
            <a:chExt cx="7340498"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5" y="3626512"/>
              <a:ext cx="6409865" cy="523220"/>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动量不变，动能改变</a:t>
              </a:r>
            </a:p>
          </p:txBody>
        </p:sp>
      </p:grpSp>
      <p:grpSp>
        <p:nvGrpSpPr>
          <p:cNvPr id="38" name="组合 37"/>
          <p:cNvGrpSpPr>
            <a:grpSpLocks/>
          </p:cNvGrpSpPr>
          <p:nvPr/>
        </p:nvGrpSpPr>
        <p:grpSpPr bwMode="auto">
          <a:xfrm>
            <a:off x="1617663" y="4122751"/>
            <a:ext cx="7526337" cy="858838"/>
            <a:chOff x="1616982" y="4199905"/>
            <a:chExt cx="7527018"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5" y="4480969"/>
              <a:ext cx="659638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角动量改变，动量改变</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976826"/>
            <a:ext cx="8228012" cy="858838"/>
            <a:chOff x="1616982" y="5054362"/>
            <a:chExt cx="8228058"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5" y="5335426"/>
              <a:ext cx="7297425" cy="523220"/>
            </a:xfrm>
            <a:prstGeom prst="rect">
              <a:avLst/>
            </a:prstGeom>
            <a:noFill/>
            <a:ln w="9525">
              <a:noFill/>
              <a:miter lim="800000"/>
              <a:headEnd/>
              <a:tailEnd/>
            </a:ln>
          </p:spPr>
          <p:txBody>
            <a:bodyPr>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角动量不变，动能、动量都改变</a:t>
              </a:r>
            </a:p>
          </p:txBody>
        </p:sp>
      </p:grpSp>
      <p:grpSp>
        <p:nvGrpSpPr>
          <p:cNvPr id="33" name="组合 32"/>
          <p:cNvGrpSpPr>
            <a:grpSpLocks/>
          </p:cNvGrpSpPr>
          <p:nvPr/>
        </p:nvGrpSpPr>
        <p:grpSpPr bwMode="auto">
          <a:xfrm>
            <a:off x="695325" y="5014926"/>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49438" y="469900"/>
                <a:ext cx="8866187" cy="1815882"/>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如图所示，一个小物体，位于光滑的水平桌面上，与一绳的一端相连结，绳的另一端穿过桌面中心的小孔</a:t>
                </a:r>
                <a14:m>
                  <m:oMath xmlns:m="http://schemas.openxmlformats.org/officeDocument/2006/math">
                    <m:r>
                      <a:rPr lang="en-US" altLang="zh-CN" sz="2800" b="0" i="1" smtClean="0">
                        <a:solidFill>
                          <a:srgbClr val="0000FF"/>
                        </a:solidFill>
                        <a:latin typeface="Cambria Math" panose="02040503050406030204" pitchFamily="18" charset="0"/>
                      </a:rPr>
                      <m:t>𝑂</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r>
                  <a:rPr kumimoji="1" lang="en-US" altLang="zh-CN" sz="2800" dirty="0">
                    <a:solidFill>
                      <a:srgbClr val="0000FF"/>
                    </a:solidFill>
                    <a:latin typeface="微软雅黑" panose="020B0503020204020204" pitchFamily="34" charset="-122"/>
                    <a:ea typeface="微软雅黑" panose="020B0503020204020204" pitchFamily="34" charset="-122"/>
                  </a:rPr>
                  <a:t> </a:t>
                </a:r>
                <a:r>
                  <a:rPr kumimoji="1" lang="zh-CN" altLang="en-US" sz="2800" dirty="0">
                    <a:solidFill>
                      <a:srgbClr val="0000FF"/>
                    </a:solidFill>
                    <a:latin typeface="微软雅黑" panose="020B0503020204020204" pitchFamily="34" charset="-122"/>
                    <a:ea typeface="微软雅黑" panose="020B0503020204020204" pitchFamily="34" charset="-122"/>
                  </a:rPr>
                  <a:t>该物体原以角速度</a:t>
                </a:r>
                <a14:m>
                  <m:oMath xmlns:m="http://schemas.openxmlformats.org/officeDocument/2006/math">
                    <m:r>
                      <a:rPr lang="zh-CN" altLang="en-US" sz="2800" i="1" smtClean="0">
                        <a:solidFill>
                          <a:srgbClr val="0000FF"/>
                        </a:solidFill>
                        <a:latin typeface="Cambria Math" panose="02040503050406030204" pitchFamily="18" charset="0"/>
                      </a:rPr>
                      <m:t>𝜔</m:t>
                    </m:r>
                  </m:oMath>
                </a14:m>
                <a:r>
                  <a:rPr kumimoji="1" lang="zh-CN" altLang="en-US" sz="2800" dirty="0">
                    <a:solidFill>
                      <a:srgbClr val="0000FF"/>
                    </a:solidFill>
                    <a:latin typeface="微软雅黑" panose="020B0503020204020204" pitchFamily="34" charset="-122"/>
                    <a:ea typeface="微软雅黑" panose="020B0503020204020204" pitchFamily="34" charset="-122"/>
                  </a:rPr>
                  <a:t>在半径为</a:t>
                </a:r>
                <a14:m>
                  <m:oMath xmlns:m="http://schemas.openxmlformats.org/officeDocument/2006/math">
                    <m:r>
                      <a:rPr lang="en-US" altLang="zh-CN" sz="2800" b="0" i="1" smtClean="0">
                        <a:solidFill>
                          <a:srgbClr val="0000FF"/>
                        </a:solidFill>
                        <a:latin typeface="Cambria Math" panose="02040503050406030204" pitchFamily="18" charset="0"/>
                      </a:rPr>
                      <m:t>𝑅</m:t>
                    </m:r>
                  </m:oMath>
                </a14:m>
                <a:r>
                  <a:rPr kumimoji="1" lang="zh-CN" altLang="en-US" sz="2800" dirty="0">
                    <a:solidFill>
                      <a:srgbClr val="0000FF"/>
                    </a:solidFill>
                    <a:latin typeface="微软雅黑" panose="020B0503020204020204" pitchFamily="34" charset="-122"/>
                    <a:ea typeface="微软雅黑" panose="020B0503020204020204" pitchFamily="34" charset="-122"/>
                  </a:rPr>
                  <a:t>的圆周上绕</a:t>
                </a:r>
                <a14:m>
                  <m:oMath xmlns:m="http://schemas.openxmlformats.org/officeDocument/2006/math">
                    <m:r>
                      <a:rPr lang="en-US" altLang="zh-CN" sz="2800" i="1">
                        <a:solidFill>
                          <a:srgbClr val="0000FF"/>
                        </a:solidFill>
                        <a:latin typeface="Cambria Math" panose="02040503050406030204" pitchFamily="18" charset="0"/>
                      </a:rPr>
                      <m:t>𝑂</m:t>
                    </m:r>
                  </m:oMath>
                </a14:m>
                <a:r>
                  <a:rPr kumimoji="1" lang="zh-CN" altLang="en-US" sz="2800" dirty="0">
                    <a:solidFill>
                      <a:srgbClr val="0000FF"/>
                    </a:solidFill>
                    <a:latin typeface="微软雅黑" panose="020B0503020204020204" pitchFamily="34" charset="-122"/>
                    <a:ea typeface="微软雅黑" panose="020B0503020204020204" pitchFamily="34" charset="-122"/>
                  </a:rPr>
                  <a:t>旋转，今将绳从小孔缓慢往下拉。则物体 </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49438" y="469900"/>
                <a:ext cx="8866187" cy="1815882"/>
              </a:xfrm>
              <a:prstGeom prst="rect">
                <a:avLst/>
              </a:prstGeom>
              <a:blipFill>
                <a:blip r:embed="rId2"/>
                <a:stretch>
                  <a:fillRect l="-1375" t="-3356" r="-1375" b="-8389"/>
                </a:stretch>
              </a:blipFill>
              <a:ln w="9525">
                <a:noFill/>
                <a:miter lim="800000"/>
                <a:headEnd/>
                <a:tailEnd/>
              </a:ln>
            </p:spPr>
            <p:txBody>
              <a:bodyPr/>
              <a:lstStyle/>
              <a:p>
                <a:r>
                  <a:rPr lang="zh-CN" altLang="en-US">
                    <a:noFill/>
                  </a:rPr>
                  <a:t> </a:t>
                </a:r>
              </a:p>
            </p:txBody>
          </p:sp>
        </mc:Fallback>
      </mc:AlternateContent>
      <p:pic>
        <p:nvPicPr>
          <p:cNvPr id="40" name="Picture 102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19963" y="2642590"/>
            <a:ext cx="3276600" cy="206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87391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left)">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fade">
                                      <p:cBhvr>
                                        <p:cTn id="39"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2454275" cy="860425"/>
            <a:chOff x="1616982" y="2568618"/>
            <a:chExt cx="2454241" cy="859387"/>
          </a:xfrm>
        </p:grpSpPr>
        <p:grpSp>
          <p:nvGrpSpPr>
            <p:cNvPr id="8222" name="组合 3"/>
            <p:cNvGrpSpPr>
              <a:grpSpLocks/>
            </p:cNvGrpSpPr>
            <p:nvPr/>
          </p:nvGrpSpPr>
          <p:grpSpPr bwMode="auto">
            <a:xfrm>
              <a:off x="1616982" y="2568618"/>
              <a:ext cx="743946" cy="859387"/>
              <a:chOff x="1616982" y="1979050"/>
              <a:chExt cx="743946" cy="859387"/>
            </a:xfrm>
          </p:grpSpPr>
          <p:grpSp>
            <p:nvGrpSpPr>
              <p:cNvPr id="8224" name="组合 4"/>
              <p:cNvGrpSpPr>
                <a:grpSpLocks/>
              </p:cNvGrpSpPr>
              <p:nvPr/>
            </p:nvGrpSpPr>
            <p:grpSpPr bwMode="auto">
              <a:xfrm>
                <a:off x="1616982" y="2412325"/>
                <a:ext cx="743946" cy="426112"/>
                <a:chOff x="1459367" y="2127931"/>
                <a:chExt cx="5060950" cy="2898775"/>
              </a:xfrm>
            </p:grpSpPr>
            <p:sp>
              <p:nvSpPr>
                <p:cNvPr id="822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25"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8223" name="文本框 18"/>
                <p:cNvSpPr txBox="1">
                  <a:spLocks noChangeArrowheads="1"/>
                </p:cNvSpPr>
                <p:nvPr/>
              </p:nvSpPr>
              <p:spPr bwMode="auto">
                <a:xfrm>
                  <a:off x="2547615" y="2801905"/>
                  <a:ext cx="1523608"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b="0" i="1" smtClean="0">
                            <a:solidFill>
                              <a:srgbClr val="0000FF"/>
                            </a:solidFill>
                            <a:latin typeface="Cambria Math" panose="02040503050406030204" pitchFamily="18" charset="0"/>
                          </a:rPr>
                          <m:t>=4</m:t>
                        </m:r>
                        <m:r>
                          <a:rPr lang="en-US" altLang="zh-CN" sz="2800" b="0" i="1" smtClean="0">
                            <a:solidFill>
                              <a:srgbClr val="0000FF"/>
                            </a:solidFill>
                            <a:latin typeface="Cambria Math" panose="02040503050406030204" pitchFamily="18" charset="0"/>
                          </a:rPr>
                          <m:t>𝑠</m:t>
                        </m:r>
                      </m:oMath>
                    </m:oMathPara>
                  </a14:m>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23" name="文本框 18"/>
                <p:cNvSpPr txBox="1">
                  <a:spLocks noRot="1" noChangeAspect="1" noMove="1" noResize="1" noEditPoints="1" noAdjustHandles="1" noChangeArrowheads="1" noChangeShapeType="1" noTextEdit="1"/>
                </p:cNvSpPr>
                <p:nvPr/>
              </p:nvSpPr>
              <p:spPr bwMode="auto">
                <a:xfrm>
                  <a:off x="2547615" y="2801905"/>
                  <a:ext cx="1523608" cy="523220"/>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p:grpSp>
      <p:grpSp>
        <p:nvGrpSpPr>
          <p:cNvPr id="37" name="组合 36"/>
          <p:cNvGrpSpPr>
            <a:grpSpLocks/>
          </p:cNvGrpSpPr>
          <p:nvPr/>
        </p:nvGrpSpPr>
        <p:grpSpPr bwMode="auto">
          <a:xfrm>
            <a:off x="1617663" y="2887663"/>
            <a:ext cx="2454275" cy="858837"/>
            <a:chOff x="1616982" y="3350397"/>
            <a:chExt cx="2454241" cy="859387"/>
          </a:xfrm>
        </p:grpSpPr>
        <p:grpSp>
          <p:nvGrpSpPr>
            <p:cNvPr id="8216" name="组合 8"/>
            <p:cNvGrpSpPr>
              <a:grpSpLocks/>
            </p:cNvGrpSpPr>
            <p:nvPr/>
          </p:nvGrpSpPr>
          <p:grpSpPr bwMode="auto">
            <a:xfrm>
              <a:off x="1616982" y="3350397"/>
              <a:ext cx="743946" cy="859387"/>
              <a:chOff x="1616982" y="3488536"/>
              <a:chExt cx="743946" cy="859387"/>
            </a:xfrm>
          </p:grpSpPr>
          <p:grpSp>
            <p:nvGrpSpPr>
              <p:cNvPr id="8218" name="组合 9"/>
              <p:cNvGrpSpPr>
                <a:grpSpLocks/>
              </p:cNvGrpSpPr>
              <p:nvPr/>
            </p:nvGrpSpPr>
            <p:grpSpPr bwMode="auto">
              <a:xfrm>
                <a:off x="1616982" y="3921811"/>
                <a:ext cx="743946" cy="426112"/>
                <a:chOff x="1459367" y="2127931"/>
                <a:chExt cx="5060950" cy="2898775"/>
              </a:xfrm>
            </p:grpSpPr>
            <p:sp>
              <p:nvSpPr>
                <p:cNvPr id="8220"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21"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9"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8217" name="文本框 19"/>
                <p:cNvSpPr txBox="1">
                  <a:spLocks noChangeArrowheads="1"/>
                </p:cNvSpPr>
                <p:nvPr/>
              </p:nvSpPr>
              <p:spPr bwMode="auto">
                <a:xfrm>
                  <a:off x="2547615" y="3626512"/>
                  <a:ext cx="1523608"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rPr>
                          <m:t>=2</m:t>
                        </m:r>
                        <m:r>
                          <a:rPr lang="en-US" altLang="zh-CN" sz="2800" i="1">
                            <a:solidFill>
                              <a:srgbClr val="0000FF"/>
                            </a:solidFill>
                            <a:latin typeface="Cambria Math" panose="02040503050406030204" pitchFamily="18" charset="0"/>
                          </a:rPr>
                          <m:t>𝑠</m:t>
                        </m:r>
                      </m:oMath>
                    </m:oMathPara>
                  </a14:m>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17" name="文本框 19"/>
                <p:cNvSpPr txBox="1">
                  <a:spLocks noRot="1" noChangeAspect="1" noMove="1" noResize="1" noEditPoints="1" noAdjustHandles="1" noChangeArrowheads="1" noChangeShapeType="1" noTextEdit="1"/>
                </p:cNvSpPr>
                <p:nvPr/>
              </p:nvSpPr>
              <p:spPr bwMode="auto">
                <a:xfrm>
                  <a:off x="2547615" y="3626512"/>
                  <a:ext cx="1523608" cy="523220"/>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grpSp>
      <p:grpSp>
        <p:nvGrpSpPr>
          <p:cNvPr id="38" name="组合 37"/>
          <p:cNvGrpSpPr>
            <a:grpSpLocks/>
          </p:cNvGrpSpPr>
          <p:nvPr/>
        </p:nvGrpSpPr>
        <p:grpSpPr bwMode="auto">
          <a:xfrm>
            <a:off x="1617663" y="3736975"/>
            <a:ext cx="2454276" cy="858838"/>
            <a:chOff x="1616982" y="4199905"/>
            <a:chExt cx="2454729" cy="859387"/>
          </a:xfrm>
        </p:grpSpPr>
        <p:grpSp>
          <p:nvGrpSpPr>
            <p:cNvPr id="8210" name="组合 13"/>
            <p:cNvGrpSpPr>
              <a:grpSpLocks/>
            </p:cNvGrpSpPr>
            <p:nvPr/>
          </p:nvGrpSpPr>
          <p:grpSpPr bwMode="auto">
            <a:xfrm>
              <a:off x="1616982" y="4199905"/>
              <a:ext cx="743946" cy="859387"/>
              <a:chOff x="1616982" y="4998022"/>
              <a:chExt cx="743946" cy="859387"/>
            </a:xfrm>
          </p:grpSpPr>
          <p:grpSp>
            <p:nvGrpSpPr>
              <p:cNvPr id="8212" name="组合 14"/>
              <p:cNvGrpSpPr>
                <a:grpSpLocks/>
              </p:cNvGrpSpPr>
              <p:nvPr/>
            </p:nvGrpSpPr>
            <p:grpSpPr bwMode="auto">
              <a:xfrm>
                <a:off x="1616982" y="5431297"/>
                <a:ext cx="743946" cy="426112"/>
                <a:chOff x="1459367" y="2127931"/>
                <a:chExt cx="5060950" cy="2898775"/>
              </a:xfrm>
            </p:grpSpPr>
            <p:sp>
              <p:nvSpPr>
                <p:cNvPr id="82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13"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8211" name="文本框 20"/>
                <p:cNvSpPr txBox="1">
                  <a:spLocks noChangeArrowheads="1"/>
                </p:cNvSpPr>
                <p:nvPr/>
              </p:nvSpPr>
              <p:spPr bwMode="auto">
                <a:xfrm>
                  <a:off x="2547616" y="4480969"/>
                  <a:ext cx="1524095"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rPr>
                          <m:t>=8</m:t>
                        </m:r>
                        <m:r>
                          <a:rPr lang="en-US" altLang="zh-CN" sz="2800" i="1">
                            <a:solidFill>
                              <a:srgbClr val="0000FF"/>
                            </a:solidFill>
                            <a:latin typeface="Cambria Math" panose="02040503050406030204" pitchFamily="18" charset="0"/>
                          </a:rPr>
                          <m:t>𝑠</m:t>
                        </m:r>
                      </m:oMath>
                    </m:oMathPara>
                  </a14:m>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11" name="文本框 20"/>
                <p:cNvSpPr txBox="1">
                  <a:spLocks noRot="1" noChangeAspect="1" noMove="1" noResize="1" noEditPoints="1" noAdjustHandles="1" noChangeArrowheads="1" noChangeShapeType="1" noTextEdit="1"/>
                </p:cNvSpPr>
                <p:nvPr/>
              </p:nvSpPr>
              <p:spPr bwMode="auto">
                <a:xfrm>
                  <a:off x="2547616" y="4480969"/>
                  <a:ext cx="1524095" cy="52322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9"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2454276" cy="858838"/>
            <a:chOff x="1616982" y="5054362"/>
            <a:chExt cx="2454729" cy="859387"/>
          </a:xfrm>
        </p:grpSpPr>
        <p:grpSp>
          <p:nvGrpSpPr>
            <p:cNvPr id="8202" name="组合 26"/>
            <p:cNvGrpSpPr>
              <a:grpSpLocks/>
            </p:cNvGrpSpPr>
            <p:nvPr/>
          </p:nvGrpSpPr>
          <p:grpSpPr bwMode="auto">
            <a:xfrm>
              <a:off x="1616982" y="5054362"/>
              <a:ext cx="743946" cy="859387"/>
              <a:chOff x="1616982" y="4998022"/>
              <a:chExt cx="743946" cy="859387"/>
            </a:xfrm>
          </p:grpSpPr>
          <p:grpSp>
            <p:nvGrpSpPr>
              <p:cNvPr id="8204" name="组合 27"/>
              <p:cNvGrpSpPr>
                <a:grpSpLocks/>
              </p:cNvGrpSpPr>
              <p:nvPr/>
            </p:nvGrpSpPr>
            <p:grpSpPr bwMode="auto">
              <a:xfrm>
                <a:off x="1616982" y="5431297"/>
                <a:ext cx="743946" cy="426112"/>
                <a:chOff x="1459367" y="2127931"/>
                <a:chExt cx="5060950" cy="2898775"/>
              </a:xfrm>
            </p:grpSpPr>
            <p:sp>
              <p:nvSpPr>
                <p:cNvPr id="8206"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8207"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8205"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8203" name="文本框 31"/>
                <p:cNvSpPr txBox="1">
                  <a:spLocks noChangeArrowheads="1"/>
                </p:cNvSpPr>
                <p:nvPr/>
              </p:nvSpPr>
              <p:spPr bwMode="auto">
                <a:xfrm>
                  <a:off x="2547616" y="5335426"/>
                  <a:ext cx="1524095" cy="523220"/>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i="1" smtClean="0">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rPr>
                          <m:t>=5</m:t>
                        </m:r>
                        <m:r>
                          <a:rPr lang="en-US" altLang="zh-CN" sz="2800" i="1">
                            <a:solidFill>
                              <a:srgbClr val="0000FF"/>
                            </a:solidFill>
                            <a:latin typeface="Cambria Math" panose="02040503050406030204" pitchFamily="18" charset="0"/>
                          </a:rPr>
                          <m:t>𝑠</m:t>
                        </m:r>
                      </m:oMath>
                    </m:oMathPara>
                  </a14:m>
                  <a:endParaRPr kumimoji="1" lang="zh-CN" altLang="en-US" sz="2800" dirty="0">
                    <a:solidFill>
                      <a:srgbClr val="0000FF"/>
                    </a:solidFill>
                    <a:latin typeface="微软雅黑" panose="020B0503020204020204" pitchFamily="34" charset="-122"/>
                    <a:ea typeface="微软雅黑" panose="020B0503020204020204" pitchFamily="34" charset="-122"/>
                  </a:endParaRPr>
                </a:p>
              </p:txBody>
            </p:sp>
          </mc:Choice>
          <mc:Fallback xmlns="">
            <p:sp>
              <p:nvSpPr>
                <p:cNvPr id="8203" name="文本框 31"/>
                <p:cNvSpPr txBox="1">
                  <a:spLocks noRot="1" noChangeAspect="1" noMove="1" noResize="1" noEditPoints="1" noAdjustHandles="1" noChangeArrowheads="1" noChangeShapeType="1" noTextEdit="1"/>
                </p:cNvSpPr>
                <p:nvPr/>
              </p:nvSpPr>
              <p:spPr bwMode="auto">
                <a:xfrm>
                  <a:off x="2547616" y="5335426"/>
                  <a:ext cx="1524095" cy="523220"/>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p:grpSp>
        <p:nvGrpSpPr>
          <p:cNvPr id="33" name="组合 32"/>
          <p:cNvGrpSpPr>
            <a:grpSpLocks/>
          </p:cNvGrpSpPr>
          <p:nvPr/>
        </p:nvGrpSpPr>
        <p:grpSpPr bwMode="auto">
          <a:xfrm>
            <a:off x="695325" y="3014674"/>
            <a:ext cx="822325" cy="820737"/>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201"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dirty="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945704" y="671689"/>
                <a:ext cx="8159750" cy="954107"/>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一小球沿斜面向上运动，其运动方程为</a:t>
                </a:r>
                <a14:m>
                  <m:oMath xmlns:m="http://schemas.openxmlformats.org/officeDocument/2006/math">
                    <m:r>
                      <a:rPr lang="en-US" altLang="zh-CN" b="0" i="1" smtClean="0">
                        <a:latin typeface="Cambria Math" panose="02040503050406030204" pitchFamily="18" charset="0"/>
                      </a:rPr>
                      <m:t>𝑆</m:t>
                    </m:r>
                    <m:r>
                      <a:rPr lang="en-US" altLang="zh-CN" i="1">
                        <a:latin typeface="Cambria Math" panose="02040503050406030204" pitchFamily="18" charset="0"/>
                      </a:rPr>
                      <m:t>=</m:t>
                    </m:r>
                    <m:r>
                      <a:rPr lang="en-US" altLang="zh-CN" b="0" i="1" smtClean="0">
                        <a:latin typeface="Cambria Math" panose="02040503050406030204" pitchFamily="18" charset="0"/>
                      </a:rPr>
                      <m:t>5+4</m:t>
                    </m:r>
                    <m:r>
                      <a:rPr lang="en-US" altLang="zh-CN" i="1">
                        <a:latin typeface="Cambria Math" panose="02040503050406030204" pitchFamily="18" charset="0"/>
                      </a:rPr>
                      <m:t>𝑡</m:t>
                    </m:r>
                    <m:r>
                      <a:rPr lang="en-US" altLang="zh-CN" i="1">
                        <a:latin typeface="Cambria Math" panose="02040503050406030204" pitchFamily="18" charset="0"/>
                      </a:rPr>
                      <m:t>−</m:t>
                    </m:r>
                    <m:sSup>
                      <m:sSupPr>
                        <m:ctrlPr>
                          <a:rPr lang="en-US" altLang="zh-CN" i="1">
                            <a:latin typeface="Cambria Math"/>
                          </a:rPr>
                        </m:ctrlPr>
                      </m:sSupPr>
                      <m:e>
                        <m:r>
                          <a:rPr lang="en-US" altLang="zh-CN" i="1">
                            <a:latin typeface="Cambria Math" panose="02040503050406030204" pitchFamily="18" charset="0"/>
                          </a:rPr>
                          <m:t>𝑡</m:t>
                        </m:r>
                      </m:e>
                      <m:sup>
                        <m:r>
                          <a:rPr lang="en-US" altLang="zh-CN" b="0" i="1" smtClean="0">
                            <a:latin typeface="Cambria Math" panose="02040503050406030204" pitchFamily="18" charset="0"/>
                          </a:rPr>
                          <m:t>2</m:t>
                        </m:r>
                      </m:sup>
                    </m:sSup>
                  </m:oMath>
                </a14:m>
                <a:r>
                  <a:rPr lang="zh-CN" altLang="en-US" dirty="0"/>
                  <a:t>（</a:t>
                </a:r>
                <a14:m>
                  <m:oMath xmlns:m="http://schemas.openxmlformats.org/officeDocument/2006/math">
                    <m:r>
                      <a:rPr lang="en-US" altLang="zh-CN" i="1" dirty="0">
                        <a:latin typeface="Cambria Math" panose="02040503050406030204" pitchFamily="18" charset="0"/>
                      </a:rPr>
                      <m:t>𝑆𝐼</m:t>
                    </m:r>
                  </m:oMath>
                </a14:m>
                <a:r>
                  <a:rPr lang="zh-CN" altLang="en-US" dirty="0"/>
                  <a:t>），则小球运动到最高点的时刻是</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945704" y="671689"/>
                <a:ext cx="8159750" cy="954107"/>
              </a:xfrm>
              <a:prstGeom prst="rect">
                <a:avLst/>
              </a:prstGeom>
              <a:blipFill>
                <a:blip r:embed="rId6"/>
                <a:stretch>
                  <a:fillRect l="-1494" t="-6369" b="-16561"/>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32271176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063750" y="2498725"/>
            <a:ext cx="8331200" cy="3824288"/>
            <a:chOff x="2063319" y="2498838"/>
            <a:chExt cx="8331198" cy="3824048"/>
          </a:xfrm>
        </p:grpSpPr>
        <p:grpSp>
          <p:nvGrpSpPr>
            <p:cNvPr id="87052" name="组合 5"/>
            <p:cNvGrpSpPr>
              <a:grpSpLocks/>
            </p:cNvGrpSpPr>
            <p:nvPr/>
          </p:nvGrpSpPr>
          <p:grpSpPr bwMode="auto">
            <a:xfrm>
              <a:off x="2063319" y="2498838"/>
              <a:ext cx="8331198" cy="3824048"/>
              <a:chOff x="1930401" y="1699031"/>
              <a:chExt cx="8331198" cy="3824048"/>
            </a:xfrm>
          </p:grpSpPr>
          <p:sp>
            <p:nvSpPr>
              <p:cNvPr id="7" name="矩形 6"/>
              <p:cNvSpPr/>
              <p:nvPr/>
            </p:nvSpPr>
            <p:spPr>
              <a:xfrm rot="2700000">
                <a:off x="2543214" y="2287919"/>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8"/>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1" y="3406281"/>
                <a:ext cx="1417548"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8"/>
                <a:ext cx="0" cy="27462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7"/>
                <a:ext cx="969962" cy="83497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7" y="2364907"/>
                <a:ext cx="120642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5" y="2397449"/>
                <a:ext cx="120801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40"/>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12"/>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0" y="2496700"/>
                <a:ext cx="141754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1"/>
                <a:ext cx="1955800" cy="19477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70"/>
                <a:ext cx="971550" cy="83656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8" y="2341891"/>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4"/>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1"/>
                <a:ext cx="1879600" cy="21842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17"/>
                <a:ext cx="949325" cy="8159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7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707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707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707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706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87053" name="文本框 3"/>
                <p:cNvSpPr txBox="1">
                  <a:spLocks noChangeArrowheads="1"/>
                </p:cNvSpPr>
                <p:nvPr/>
              </p:nvSpPr>
              <p:spPr bwMode="auto">
                <a:xfrm>
                  <a:off x="2737540" y="5224184"/>
                  <a:ext cx="1402080" cy="52322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r>
                          <a:rPr lang="en-US" altLang="zh-CN" sz="2800" b="0" i="1" smtClean="0">
                            <a:solidFill>
                              <a:srgbClr val="0000FF"/>
                            </a:solidFill>
                            <a:latin typeface="Cambria Math" panose="02040503050406030204" pitchFamily="18" charset="0"/>
                          </a:rPr>
                          <m:t>/3</m:t>
                        </m:r>
                      </m:oMath>
                    </m:oMathPara>
                  </a14:m>
                  <a:endParaRPr lang="zh-CN" altLang="en-US" sz="2800" b="1" i="1" dirty="0">
                    <a:latin typeface="Times New Roman" pitchFamily="18" charset="0"/>
                    <a:ea typeface="楷体" pitchFamily="49" charset="-122"/>
                    <a:cs typeface="Times New Roman" pitchFamily="18" charset="0"/>
                  </a:endParaRPr>
                </a:p>
              </p:txBody>
            </p:sp>
          </mc:Choice>
          <mc:Fallback xmlns="">
            <p:sp>
              <p:nvSpPr>
                <p:cNvPr id="87053" name="文本框 3"/>
                <p:cNvSpPr txBox="1">
                  <a:spLocks noRot="1" noChangeAspect="1" noMove="1" noResize="1" noEditPoints="1" noAdjustHandles="1" noChangeArrowheads="1" noChangeShapeType="1" noTextEdit="1"/>
                </p:cNvSpPr>
                <p:nvPr/>
              </p:nvSpPr>
              <p:spPr bwMode="auto">
                <a:xfrm>
                  <a:off x="2737540" y="5224184"/>
                  <a:ext cx="1402080" cy="523220"/>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4" name="文本框 47"/>
                <p:cNvSpPr txBox="1">
                  <a:spLocks noChangeArrowheads="1"/>
                </p:cNvSpPr>
                <p:nvPr/>
              </p:nvSpPr>
              <p:spPr bwMode="auto">
                <a:xfrm>
                  <a:off x="4235511" y="5135504"/>
                  <a:ext cx="2180041" cy="608462"/>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1/</m:t>
                            </m:r>
                            <m:rad>
                              <m:radPr>
                                <m:degHide m:val="on"/>
                                <m:ctrlPr>
                                  <a:rPr lang="en-US" altLang="zh-CN" sz="2800" b="0" i="1" smtClean="0">
                                    <a:solidFill>
                                      <a:srgbClr val="0000FF"/>
                                    </a:solidFill>
                                    <a:latin typeface="Cambria Math"/>
                                  </a:rPr>
                                </m:ctrlPr>
                              </m:radPr>
                              <m:deg/>
                              <m:e>
                                <m:r>
                                  <a:rPr lang="en-US" altLang="zh-CN" sz="2800" b="0" i="1" smtClean="0">
                                    <a:solidFill>
                                      <a:srgbClr val="0000FF"/>
                                    </a:solidFill>
                                    <a:latin typeface="Cambria Math" panose="02040503050406030204" pitchFamily="18" charset="0"/>
                                  </a:rPr>
                                  <m:t>3</m:t>
                                </m:r>
                              </m:e>
                            </m:rad>
                          </m:e>
                        </m:d>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latin typeface="Times New Roman" pitchFamily="18" charset="0"/>
                    <a:ea typeface="楷体" pitchFamily="49" charset="-122"/>
                    <a:cs typeface="Times New Roman" pitchFamily="18" charset="0"/>
                  </a:endParaRPr>
                </a:p>
              </p:txBody>
            </p:sp>
          </mc:Choice>
          <mc:Fallback xmlns="">
            <p:sp>
              <p:nvSpPr>
                <p:cNvPr id="87054" name="文本框 47"/>
                <p:cNvSpPr txBox="1">
                  <a:spLocks noRot="1" noChangeAspect="1" noMove="1" noResize="1" noEditPoints="1" noAdjustHandles="1" noChangeArrowheads="1" noChangeShapeType="1" noTextEdit="1"/>
                </p:cNvSpPr>
                <p:nvPr/>
              </p:nvSpPr>
              <p:spPr bwMode="auto">
                <a:xfrm>
                  <a:off x="4235511" y="5135504"/>
                  <a:ext cx="2180041" cy="608462"/>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5" name="文本框 48"/>
                <p:cNvSpPr txBox="1">
                  <a:spLocks noChangeArrowheads="1"/>
                </p:cNvSpPr>
                <p:nvPr/>
              </p:nvSpPr>
              <p:spPr bwMode="auto">
                <a:xfrm>
                  <a:off x="6748691" y="5183170"/>
                  <a:ext cx="1402080" cy="523220"/>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3</m:t>
                        </m:r>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latin typeface="Times New Roman" pitchFamily="18" charset="0"/>
                    <a:ea typeface="楷体" pitchFamily="49" charset="-122"/>
                    <a:cs typeface="Times New Roman" pitchFamily="18" charset="0"/>
                  </a:endParaRPr>
                </a:p>
              </p:txBody>
            </p:sp>
          </mc:Choice>
          <mc:Fallback xmlns="">
            <p:sp>
              <p:nvSpPr>
                <p:cNvPr id="87055" name="文本框 48"/>
                <p:cNvSpPr txBox="1">
                  <a:spLocks noRot="1" noChangeAspect="1" noMove="1" noResize="1" noEditPoints="1" noAdjustHandles="1" noChangeArrowheads="1" noChangeShapeType="1" noTextEdit="1"/>
                </p:cNvSpPr>
                <p:nvPr/>
              </p:nvSpPr>
              <p:spPr bwMode="auto">
                <a:xfrm>
                  <a:off x="6748691" y="5183170"/>
                  <a:ext cx="1402080" cy="523220"/>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6" name="文本框 49"/>
                <p:cNvSpPr txBox="1">
                  <a:spLocks noChangeArrowheads="1"/>
                </p:cNvSpPr>
                <p:nvPr/>
              </p:nvSpPr>
              <p:spPr bwMode="auto">
                <a:xfrm>
                  <a:off x="8590938" y="5183170"/>
                  <a:ext cx="1232739" cy="573904"/>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rad>
                          <m:radPr>
                            <m:degHide m:val="on"/>
                            <m:ctrlPr>
                              <a:rPr lang="en-US" altLang="zh-CN" sz="2800" i="1">
                                <a:solidFill>
                                  <a:srgbClr val="0000FF"/>
                                </a:solidFill>
                                <a:latin typeface="Cambria Math"/>
                              </a:rPr>
                            </m:ctrlPr>
                          </m:radPr>
                          <m:deg/>
                          <m:e>
                            <m:r>
                              <a:rPr lang="en-US" altLang="zh-CN" sz="2800" i="1">
                                <a:solidFill>
                                  <a:srgbClr val="0000FF"/>
                                </a:solidFill>
                                <a:latin typeface="Cambria Math" panose="02040503050406030204" pitchFamily="18" charset="0"/>
                              </a:rPr>
                              <m:t>3</m:t>
                            </m:r>
                          </m:e>
                        </m:rad>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latin typeface="Times New Roman" pitchFamily="18" charset="0"/>
                    <a:ea typeface="楷体" pitchFamily="49" charset="-122"/>
                    <a:cs typeface="Times New Roman" pitchFamily="18" charset="0"/>
                  </a:endParaRPr>
                </a:p>
              </p:txBody>
            </p:sp>
          </mc:Choice>
          <mc:Fallback xmlns="">
            <p:sp>
              <p:nvSpPr>
                <p:cNvPr id="87056" name="文本框 49"/>
                <p:cNvSpPr txBox="1">
                  <a:spLocks noRot="1" noChangeAspect="1" noMove="1" noResize="1" noEditPoints="1" noAdjustHandles="1" noChangeArrowheads="1" noChangeShapeType="1" noTextEdit="1"/>
                </p:cNvSpPr>
                <p:nvPr/>
              </p:nvSpPr>
              <p:spPr bwMode="auto">
                <a:xfrm>
                  <a:off x="8590938" y="5183170"/>
                  <a:ext cx="1232739" cy="573904"/>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p:grpSp>
        <p:nvGrpSpPr>
          <p:cNvPr id="37" name="组合 36"/>
          <p:cNvGrpSpPr>
            <a:grpSpLocks/>
          </p:cNvGrpSpPr>
          <p:nvPr/>
        </p:nvGrpSpPr>
        <p:grpSpPr bwMode="auto">
          <a:xfrm>
            <a:off x="6872287" y="2394073"/>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920001" y="793411"/>
            <a:ext cx="9157570" cy="1384995"/>
            <a:chOff x="761348" y="664809"/>
            <a:chExt cx="9156494" cy="1384486"/>
          </a:xfrm>
        </p:grpSpPr>
        <p:sp>
          <p:nvSpPr>
            <p:cNvPr id="34" name="任意多边形 33"/>
            <p:cNvSpPr/>
            <p:nvPr/>
          </p:nvSpPr>
          <p:spPr>
            <a:xfrm>
              <a:off x="761348" y="680146"/>
              <a:ext cx="166354" cy="4660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xmlns:a14="http://schemas.microsoft.com/office/drawing/2010/main">
          <mc:Choice Requires="a14">
            <p:sp>
              <p:nvSpPr>
                <p:cNvPr id="87048" name="文本框 34"/>
                <p:cNvSpPr txBox="1">
                  <a:spLocks noChangeArrowheads="1"/>
                </p:cNvSpPr>
                <p:nvPr/>
              </p:nvSpPr>
              <p:spPr bwMode="auto">
                <a:xfrm>
                  <a:off x="852723" y="664809"/>
                  <a:ext cx="9065119" cy="1384486"/>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花样滑冰运动员绕过自身的竖直轴转动，开始时两臂伸开，转动惯量为</a:t>
                  </a:r>
                  <a14:m>
                    <m:oMath xmlns:m="http://schemas.openxmlformats.org/officeDocument/2006/math">
                      <m:sSub>
                        <m:sSubPr>
                          <m:ctrlPr>
                            <a:rPr lang="en-US" altLang="zh-CN" i="1" smtClean="0">
                              <a:latin typeface="Cambria Math"/>
                            </a:rPr>
                          </m:ctrlPr>
                        </m:sSubPr>
                        <m:e>
                          <m:r>
                            <a:rPr lang="en-US" altLang="zh-CN" b="0" i="1" smtClean="0">
                              <a:latin typeface="Cambria Math" panose="02040503050406030204" pitchFamily="18" charset="0"/>
                            </a:rPr>
                            <m:t>𝐼</m:t>
                          </m:r>
                        </m:e>
                        <m:sub>
                          <m:r>
                            <a:rPr lang="en-US" altLang="zh-CN" b="0" i="1" smtClean="0">
                              <a:latin typeface="Cambria Math" panose="02040503050406030204" pitchFamily="18" charset="0"/>
                            </a:rPr>
                            <m:t>0</m:t>
                          </m:r>
                        </m:sub>
                      </m:sSub>
                    </m:oMath>
                  </a14:m>
                  <a:r>
                    <a:rPr lang="zh-CN" altLang="en-US" dirty="0"/>
                    <a:t>，角速度为</a:t>
                  </a:r>
                  <a14:m>
                    <m:oMath xmlns:m="http://schemas.openxmlformats.org/officeDocument/2006/math">
                      <m:sSub>
                        <m:sSubPr>
                          <m:ctrlPr>
                            <a:rPr lang="en-US" altLang="zh-CN" i="1">
                              <a:latin typeface="Cambria Math"/>
                            </a:rPr>
                          </m:ctrlPr>
                        </m:sSubPr>
                        <m:e>
                          <m:r>
                            <a:rPr lang="zh-CN" altLang="en-US" i="1" smtClean="0">
                              <a:latin typeface="Cambria Math" panose="02040503050406030204" pitchFamily="18" charset="0"/>
                            </a:rPr>
                            <m:t>𝜔</m:t>
                          </m:r>
                        </m:e>
                        <m:sub>
                          <m:r>
                            <a:rPr lang="en-US" altLang="zh-CN" i="1">
                              <a:latin typeface="Cambria Math" panose="02040503050406030204" pitchFamily="18" charset="0"/>
                            </a:rPr>
                            <m:t>0</m:t>
                          </m:r>
                        </m:sub>
                      </m:sSub>
                    </m:oMath>
                  </a14:m>
                  <a:r>
                    <a:rPr lang="zh-CN" altLang="en-US" dirty="0"/>
                    <a:t>。然后她将两臂收回，使转动惯量减少为</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𝐼</m:t>
                          </m:r>
                        </m:e>
                        <m:sub>
                          <m:r>
                            <a:rPr lang="en-US" altLang="zh-CN" i="1">
                              <a:latin typeface="Cambria Math" panose="02040503050406030204" pitchFamily="18" charset="0"/>
                            </a:rPr>
                            <m:t>0</m:t>
                          </m:r>
                        </m:sub>
                      </m:sSub>
                      <m:r>
                        <a:rPr lang="en-US" altLang="zh-CN" b="0" i="1" smtClean="0">
                          <a:latin typeface="Cambria Math" panose="02040503050406030204" pitchFamily="18" charset="0"/>
                        </a:rPr>
                        <m:t>/3</m:t>
                      </m:r>
                    </m:oMath>
                  </a14:m>
                  <a:r>
                    <a:rPr lang="zh-CN" altLang="en-US" dirty="0"/>
                    <a:t>。这时她转动的角速度变为</a:t>
                  </a:r>
                </a:p>
              </p:txBody>
            </p:sp>
          </mc:Choice>
          <mc:Fallback xmlns="">
            <p:sp>
              <p:nvSpPr>
                <p:cNvPr id="87048" name="文本框 34"/>
                <p:cNvSpPr txBox="1">
                  <a:spLocks noRot="1" noChangeAspect="1" noMove="1" noResize="1" noEditPoints="1" noAdjustHandles="1" noChangeArrowheads="1" noChangeShapeType="1" noTextEdit="1"/>
                </p:cNvSpPr>
                <p:nvPr/>
              </p:nvSpPr>
              <p:spPr bwMode="auto">
                <a:xfrm>
                  <a:off x="852723" y="664809"/>
                  <a:ext cx="9065119" cy="1384486"/>
                </a:xfrm>
                <a:prstGeom prst="rect">
                  <a:avLst/>
                </a:prstGeom>
                <a:blipFill>
                  <a:blip r:embed="rId6"/>
                  <a:stretch>
                    <a:fillRect l="-1412" t="-4405" r="-1345" b="-114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8742746" y="1585944"/>
              <a:ext cx="149074" cy="4324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extLst>
      <p:ext uri="{BB962C8B-B14F-4D97-AF65-F5344CB8AC3E}">
        <p14:creationId xmlns:p14="http://schemas.microsoft.com/office/powerpoint/2010/main" val="21250636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a:grpSpLocks/>
          </p:cNvGrpSpPr>
          <p:nvPr/>
        </p:nvGrpSpPr>
        <p:grpSpPr bwMode="auto">
          <a:xfrm>
            <a:off x="2063750" y="2498725"/>
            <a:ext cx="8331200" cy="3824288"/>
            <a:chOff x="2063319" y="2498838"/>
            <a:chExt cx="8331198" cy="3824048"/>
          </a:xfrm>
        </p:grpSpPr>
        <p:grpSp>
          <p:nvGrpSpPr>
            <p:cNvPr id="87052" name="组合 5"/>
            <p:cNvGrpSpPr>
              <a:grpSpLocks/>
            </p:cNvGrpSpPr>
            <p:nvPr/>
          </p:nvGrpSpPr>
          <p:grpSpPr bwMode="auto">
            <a:xfrm>
              <a:off x="2063319" y="2498838"/>
              <a:ext cx="8331198" cy="3824048"/>
              <a:chOff x="1930401" y="1699031"/>
              <a:chExt cx="8331198" cy="3824048"/>
            </a:xfrm>
          </p:grpSpPr>
          <p:sp>
            <p:nvSpPr>
              <p:cNvPr id="7" name="矩形 6"/>
              <p:cNvSpPr/>
              <p:nvPr/>
            </p:nvSpPr>
            <p:spPr>
              <a:xfrm rot="2700000">
                <a:off x="2543214" y="2287919"/>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8" name="直接连接符 7"/>
              <p:cNvCxnSpPr/>
              <p:nvPr/>
            </p:nvCxnSpPr>
            <p:spPr>
              <a:xfrm rot="2700000" flipH="1">
                <a:off x="2959101" y="2354628"/>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2700000">
                <a:off x="2645570" y="1682318"/>
                <a:ext cx="0" cy="1430338"/>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rot="2700000">
                <a:off x="1929651" y="3406281"/>
                <a:ext cx="1417548"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rot="2700000" flipV="1">
                <a:off x="4113213" y="1560928"/>
                <a:ext cx="0" cy="274620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rot="255757" flipH="1" flipV="1">
                <a:off x="5049838" y="2000637"/>
                <a:ext cx="969962" cy="83497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rot="2700000">
                <a:off x="4480757" y="2364907"/>
                <a:ext cx="1206424"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4" name="矩形 13"/>
              <p:cNvSpPr/>
              <p:nvPr/>
            </p:nvSpPr>
            <p:spPr>
              <a:xfrm rot="2700000" flipH="1" flipV="1">
                <a:off x="8459825" y="2397449"/>
                <a:ext cx="1208012" cy="1208087"/>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15" name="直接连接符 14"/>
              <p:cNvCxnSpPr/>
              <p:nvPr/>
            </p:nvCxnSpPr>
            <p:spPr>
              <a:xfrm rot="2700000" flipV="1">
                <a:off x="7921625" y="3549940"/>
                <a:ext cx="131127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rot="2700000" flipH="1" flipV="1">
                <a:off x="9546431" y="2791912"/>
                <a:ext cx="0" cy="1430337"/>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flipH="1" flipV="1">
                <a:off x="8844800" y="2496700"/>
                <a:ext cx="1417549"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7097713" y="1992701"/>
                <a:ext cx="1955800" cy="194774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255757">
                <a:off x="6161088" y="3067370"/>
                <a:ext cx="971550" cy="83656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rot="2700000" flipH="1" flipV="1">
                <a:off x="6502438" y="2341891"/>
                <a:ext cx="1208011" cy="1208088"/>
              </a:xfrm>
              <a:prstGeom prst="rect">
                <a:avLst/>
              </a:prstGeom>
              <a:solidFill>
                <a:srgbClr val="A4A3A4"/>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cxnSp>
            <p:nvCxnSpPr>
              <p:cNvPr id="21" name="直接连接符 20"/>
              <p:cNvCxnSpPr/>
              <p:nvPr/>
            </p:nvCxnSpPr>
            <p:spPr>
              <a:xfrm rot="2700000" flipV="1">
                <a:off x="6915150" y="2368914"/>
                <a:ext cx="1292225" cy="0"/>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rot="255757" flipV="1">
                <a:off x="5151438" y="1851421"/>
                <a:ext cx="1879600" cy="2184263"/>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255757">
                <a:off x="4156075" y="3111817"/>
                <a:ext cx="949325" cy="815924"/>
              </a:xfrm>
              <a:prstGeom prst="line">
                <a:avLst/>
              </a:prstGeom>
              <a:ln w="3175">
                <a:solidFill>
                  <a:srgbClr val="D32F2F"/>
                </a:solidFill>
              </a:ln>
            </p:spPr>
            <p:style>
              <a:lnRef idx="1">
                <a:schemeClr val="accent1"/>
              </a:lnRef>
              <a:fillRef idx="0">
                <a:schemeClr val="accent1"/>
              </a:fillRef>
              <a:effectRef idx="0">
                <a:schemeClr val="accent1"/>
              </a:effectRef>
              <a:fontRef idx="minor">
                <a:schemeClr val="tx1"/>
              </a:fontRef>
            </p:style>
          </p:cxnSp>
          <p:sp>
            <p:nvSpPr>
              <p:cNvPr id="87074" name="文本框 27"/>
              <p:cNvSpPr txBox="1">
                <a:spLocks noChangeArrowheads="1"/>
              </p:cNvSpPr>
              <p:nvPr/>
            </p:nvSpPr>
            <p:spPr bwMode="auto">
              <a:xfrm>
                <a:off x="2841348"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壹</a:t>
                </a:r>
              </a:p>
            </p:txBody>
          </p:sp>
          <p:sp>
            <p:nvSpPr>
              <p:cNvPr id="87075" name="文本框 28"/>
              <p:cNvSpPr txBox="1">
                <a:spLocks noChangeArrowheads="1"/>
              </p:cNvSpPr>
              <p:nvPr/>
            </p:nvSpPr>
            <p:spPr bwMode="auto">
              <a:xfrm>
                <a:off x="4799034" y="2430302"/>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贰</a:t>
                </a:r>
              </a:p>
            </p:txBody>
          </p:sp>
          <p:sp>
            <p:nvSpPr>
              <p:cNvPr id="87076" name="文本框 29"/>
              <p:cNvSpPr txBox="1">
                <a:spLocks noChangeArrowheads="1"/>
              </p:cNvSpPr>
              <p:nvPr/>
            </p:nvSpPr>
            <p:spPr bwMode="auto">
              <a:xfrm>
                <a:off x="6802045" y="2459330"/>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叁</a:t>
                </a:r>
              </a:p>
            </p:txBody>
          </p:sp>
          <p:sp>
            <p:nvSpPr>
              <p:cNvPr id="87077" name="文本框 30"/>
              <p:cNvSpPr txBox="1">
                <a:spLocks noChangeArrowheads="1"/>
              </p:cNvSpPr>
              <p:nvPr/>
            </p:nvSpPr>
            <p:spPr bwMode="auto">
              <a:xfrm>
                <a:off x="8768538" y="2517386"/>
                <a:ext cx="611704" cy="923330"/>
              </a:xfrm>
              <a:prstGeom prst="rect">
                <a:avLst/>
              </a:prstGeom>
              <a:noFill/>
              <a:ln w="9525">
                <a:noFill/>
                <a:miter lim="800000"/>
                <a:headEnd/>
                <a:tailEnd/>
              </a:ln>
            </p:spPr>
            <p:txBody>
              <a:bodyPr>
                <a:spAutoFit/>
              </a:bodyPr>
              <a:lstStyle/>
              <a:p>
                <a:pPr algn="ctr"/>
                <a:r>
                  <a:rPr lang="zh-CN" altLang="en-US" sz="5400">
                    <a:solidFill>
                      <a:schemeClr val="bg1"/>
                    </a:solidFill>
                    <a:latin typeface="汉仪颜楷繁"/>
                    <a:ea typeface="汉仪颜楷繁"/>
                    <a:cs typeface="汉仪颜楷繁"/>
                  </a:rPr>
                  <a:t>肆</a:t>
                </a:r>
              </a:p>
            </p:txBody>
          </p:sp>
          <p:sp>
            <p:nvSpPr>
              <p:cNvPr id="32" name="矩形 31"/>
              <p:cNvSpPr/>
              <p:nvPr/>
            </p:nvSpPr>
            <p:spPr>
              <a:xfrm>
                <a:off x="2081214" y="5470694"/>
                <a:ext cx="8020048" cy="52385"/>
              </a:xfrm>
              <a:prstGeom prst="rect">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mc:AlternateContent xmlns:mc="http://schemas.openxmlformats.org/markup-compatibility/2006" xmlns:a14="http://schemas.microsoft.com/office/drawing/2010/main">
          <mc:Choice Requires="a14">
            <p:sp>
              <p:nvSpPr>
                <p:cNvPr id="87053" name="文本框 3"/>
                <p:cNvSpPr txBox="1">
                  <a:spLocks noChangeArrowheads="1"/>
                </p:cNvSpPr>
                <p:nvPr/>
              </p:nvSpPr>
              <p:spPr bwMode="auto">
                <a:xfrm>
                  <a:off x="2361736" y="4895381"/>
                  <a:ext cx="1849527" cy="906088"/>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𝑚𝑅</m:t>
                                </m:r>
                              </m:e>
                              <m:sup>
                                <m:r>
                                  <a:rPr lang="en-US" altLang="zh-CN" sz="2800" i="1">
                                    <a:solidFill>
                                      <a:srgbClr val="0000FF"/>
                                    </a:solidFill>
                                    <a:latin typeface="Cambria Math" panose="02040503050406030204" pitchFamily="18" charset="0"/>
                                  </a:rPr>
                                  <m:t>2</m:t>
                                </m:r>
                              </m:sup>
                            </m:sSup>
                          </m:den>
                        </m:f>
                        <m:sSub>
                          <m:sSubPr>
                            <m:ctrlPr>
                              <a:rPr lang="en-US" altLang="zh-CN" sz="2800" i="1" smtClean="0">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87053" name="文本框 3"/>
                <p:cNvSpPr txBox="1">
                  <a:spLocks noRot="1" noChangeAspect="1" noMove="1" noResize="1" noEditPoints="1" noAdjustHandles="1" noChangeArrowheads="1" noChangeShapeType="1" noTextEdit="1"/>
                </p:cNvSpPr>
                <p:nvPr/>
              </p:nvSpPr>
              <p:spPr bwMode="auto">
                <a:xfrm>
                  <a:off x="2361736" y="4895381"/>
                  <a:ext cx="1849527" cy="906088"/>
                </a:xfrm>
                <a:prstGeom prst="rect">
                  <a:avLst/>
                </a:prstGeom>
                <a:blipFill>
                  <a:blip r:embed="rId2"/>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4" name="文本框 47"/>
                <p:cNvSpPr txBox="1">
                  <a:spLocks noChangeArrowheads="1"/>
                </p:cNvSpPr>
                <p:nvPr/>
              </p:nvSpPr>
              <p:spPr bwMode="auto">
                <a:xfrm>
                  <a:off x="4420909" y="4883272"/>
                  <a:ext cx="2180041" cy="975334"/>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𝐼</m:t>
                            </m:r>
                          </m:num>
                          <m:den>
                            <m:d>
                              <m:dPr>
                                <m:ctrlPr>
                                  <a:rPr lang="en-US" altLang="zh-CN" sz="2800" i="1" smtClean="0">
                                    <a:solidFill>
                                      <a:srgbClr val="0000FF"/>
                                    </a:solidFill>
                                    <a:latin typeface="Cambria Math"/>
                                  </a:rPr>
                                </m:ctrlPr>
                              </m:dPr>
                              <m:e>
                                <m:r>
                                  <a:rPr lang="en-US" altLang="zh-CN" sz="2800" b="0" i="1" smtClean="0">
                                    <a:solidFill>
                                      <a:srgbClr val="0000FF"/>
                                    </a:solidFill>
                                    <a:latin typeface="Cambria Math" panose="02040503050406030204" pitchFamily="18" charset="0"/>
                                  </a:rPr>
                                  <m:t>𝐼</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e>
                            </m:d>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87054" name="文本框 47"/>
                <p:cNvSpPr txBox="1">
                  <a:spLocks noRot="1" noChangeAspect="1" noMove="1" noResize="1" noEditPoints="1" noAdjustHandles="1" noChangeArrowheads="1" noChangeShapeType="1" noTextEdit="1"/>
                </p:cNvSpPr>
                <p:nvPr/>
              </p:nvSpPr>
              <p:spPr bwMode="auto">
                <a:xfrm>
                  <a:off x="4420909" y="4883272"/>
                  <a:ext cx="2180041" cy="975334"/>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5" name="文本框 48"/>
                <p:cNvSpPr txBox="1">
                  <a:spLocks noChangeArrowheads="1"/>
                </p:cNvSpPr>
                <p:nvPr/>
              </p:nvSpPr>
              <p:spPr bwMode="auto">
                <a:xfrm>
                  <a:off x="6844494" y="4924330"/>
                  <a:ext cx="1402080" cy="906088"/>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b="0" i="1" smtClean="0">
                                <a:solidFill>
                                  <a:srgbClr val="0000FF"/>
                                </a:solidFill>
                                <a:latin typeface="Cambria Math" panose="02040503050406030204" pitchFamily="18" charset="0"/>
                              </a:rPr>
                              <m:t>𝐼</m:t>
                            </m:r>
                          </m:num>
                          <m:den>
                            <m:r>
                              <a:rPr lang="en-US" altLang="zh-CN" sz="2800" b="0" i="1" smtClean="0">
                                <a:solidFill>
                                  <a:srgbClr val="0000FF"/>
                                </a:solidFill>
                                <a:latin typeface="Cambria Math" panose="02040503050406030204" pitchFamily="18" charset="0"/>
                              </a:rPr>
                              <m:t>𝑚</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𝑅</m:t>
                                </m:r>
                              </m:e>
                              <m:sup>
                                <m:r>
                                  <a:rPr lang="en-US" altLang="zh-CN" sz="2800" i="1">
                                    <a:solidFill>
                                      <a:srgbClr val="0000FF"/>
                                    </a:solidFill>
                                    <a:latin typeface="Cambria Math" panose="02040503050406030204" pitchFamily="18" charset="0"/>
                                  </a:rPr>
                                  <m:t>2</m:t>
                                </m:r>
                              </m:sup>
                            </m:sSup>
                          </m:den>
                        </m:f>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87055" name="文本框 48"/>
                <p:cNvSpPr txBox="1">
                  <a:spLocks noRot="1" noChangeAspect="1" noMove="1" noResize="1" noEditPoints="1" noAdjustHandles="1" noChangeArrowheads="1" noChangeShapeType="1" noTextEdit="1"/>
                </p:cNvSpPr>
                <p:nvPr/>
              </p:nvSpPr>
              <p:spPr bwMode="auto">
                <a:xfrm>
                  <a:off x="6844494" y="4924330"/>
                  <a:ext cx="1402080" cy="906088"/>
                </a:xfrm>
                <a:prstGeom prst="rect">
                  <a:avLst/>
                </a:prstGeom>
                <a:blipFill>
                  <a:blip r:embed="rId4"/>
                  <a:stretch>
                    <a:fillRect/>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056" name="文本框 49"/>
                <p:cNvSpPr txBox="1">
                  <a:spLocks noChangeArrowheads="1"/>
                </p:cNvSpPr>
                <p:nvPr/>
              </p:nvSpPr>
              <p:spPr bwMode="auto">
                <a:xfrm>
                  <a:off x="8590938" y="5109345"/>
                  <a:ext cx="1232739" cy="523187"/>
                </a:xfrm>
                <a:prstGeom prst="rect">
                  <a:avLst/>
                </a:prstGeom>
                <a:noFill/>
                <a:ln w="9525">
                  <a:noFill/>
                  <a:miter lim="800000"/>
                  <a:headEnd/>
                  <a:tailEnd/>
                </a:ln>
              </p:spPr>
              <p:txBody>
                <a:bodyPr>
                  <a:spAutoFit/>
                </a:bodyPr>
                <a:lstStyle/>
                <a:p>
                  <a:pPr/>
                  <a14:m>
                    <m:oMathPara xmlns:m="http://schemas.openxmlformats.org/officeDocument/2006/math">
                      <m:oMathParaPr>
                        <m:jc m:val="centerGroup"/>
                      </m:oMathParaPr>
                      <m:oMath xmlns:m="http://schemas.openxmlformats.org/officeDocument/2006/math">
                        <m:sSub>
                          <m:sSubPr>
                            <m:ctrlPr>
                              <a:rPr lang="en-US" altLang="zh-CN" sz="2800" i="1">
                                <a:solidFill>
                                  <a:srgbClr val="0000FF"/>
                                </a:solidFill>
                                <a:latin typeface="Cambria Math"/>
                              </a:rPr>
                            </m:ctrlPr>
                          </m:sSubPr>
                          <m:e>
                            <m:r>
                              <a:rPr lang="zh-CN" altLang="en-US" sz="2800" i="1">
                                <a:solidFill>
                                  <a:srgbClr val="0000FF"/>
                                </a:solidFill>
                                <a:latin typeface="Cambria Math" panose="02040503050406030204" pitchFamily="18" charset="0"/>
                              </a:rPr>
                              <m:t>𝜔</m:t>
                            </m:r>
                          </m:e>
                          <m:sub>
                            <m:r>
                              <a:rPr lang="en-US" altLang="zh-CN" sz="2800" i="1">
                                <a:solidFill>
                                  <a:srgbClr val="0000FF"/>
                                </a:solidFill>
                                <a:latin typeface="Cambria Math" panose="02040503050406030204" pitchFamily="18" charset="0"/>
                              </a:rPr>
                              <m:t>0</m:t>
                            </m:r>
                          </m:sub>
                        </m:sSub>
                      </m:oMath>
                    </m:oMathPara>
                  </a14:m>
                  <a:endParaRPr lang="zh-CN" altLang="en-US" sz="2800" b="1" i="1" dirty="0">
                    <a:latin typeface="Times New Roman" pitchFamily="18" charset="0"/>
                    <a:ea typeface="楷体" pitchFamily="49" charset="-122"/>
                    <a:cs typeface="Times New Roman" pitchFamily="18" charset="0"/>
                  </a:endParaRPr>
                </a:p>
              </p:txBody>
            </p:sp>
          </mc:Choice>
          <mc:Fallback xmlns="">
            <p:sp>
              <p:nvSpPr>
                <p:cNvPr id="87056" name="文本框 49"/>
                <p:cNvSpPr txBox="1">
                  <a:spLocks noRot="1" noChangeAspect="1" noMove="1" noResize="1" noEditPoints="1" noAdjustHandles="1" noChangeArrowheads="1" noChangeShapeType="1" noTextEdit="1"/>
                </p:cNvSpPr>
                <p:nvPr/>
              </p:nvSpPr>
              <p:spPr bwMode="auto">
                <a:xfrm>
                  <a:off x="8590938" y="5109345"/>
                  <a:ext cx="1232739" cy="523187"/>
                </a:xfrm>
                <a:prstGeom prst="rect">
                  <a:avLst/>
                </a:prstGeom>
                <a:blipFill>
                  <a:blip r:embed="rId5"/>
                  <a:stretch>
                    <a:fillRect/>
                  </a:stretch>
                </a:blipFill>
                <a:ln w="9525">
                  <a:noFill/>
                  <a:miter lim="800000"/>
                  <a:headEnd/>
                  <a:tailEnd/>
                </a:ln>
              </p:spPr>
              <p:txBody>
                <a:bodyPr/>
                <a:lstStyle/>
                <a:p>
                  <a:r>
                    <a:rPr lang="zh-CN" altLang="en-US">
                      <a:noFill/>
                    </a:rPr>
                    <a:t> </a:t>
                  </a:r>
                </a:p>
              </p:txBody>
            </p:sp>
          </mc:Fallback>
        </mc:AlternateContent>
      </p:grpSp>
      <p:grpSp>
        <p:nvGrpSpPr>
          <p:cNvPr id="37" name="组合 36"/>
          <p:cNvGrpSpPr>
            <a:grpSpLocks/>
          </p:cNvGrpSpPr>
          <p:nvPr/>
        </p:nvGrpSpPr>
        <p:grpSpPr bwMode="auto">
          <a:xfrm>
            <a:off x="2885090" y="2425447"/>
            <a:ext cx="822325" cy="822325"/>
            <a:chOff x="2265529" y="2033517"/>
            <a:chExt cx="821667" cy="821667"/>
          </a:xfrm>
        </p:grpSpPr>
        <p:sp>
          <p:nvSpPr>
            <p:cNvPr id="38" name="椭圆 37"/>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51" name="文本框 38"/>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grpSp>
        <p:nvGrpSpPr>
          <p:cNvPr id="33" name="组合 32"/>
          <p:cNvGrpSpPr>
            <a:grpSpLocks/>
          </p:cNvGrpSpPr>
          <p:nvPr/>
        </p:nvGrpSpPr>
        <p:grpSpPr bwMode="auto">
          <a:xfrm>
            <a:off x="1719753" y="466413"/>
            <a:ext cx="9157570" cy="1815882"/>
            <a:chOff x="761348" y="664809"/>
            <a:chExt cx="9156494" cy="1815215"/>
          </a:xfrm>
        </p:grpSpPr>
        <p:sp>
          <p:nvSpPr>
            <p:cNvPr id="34" name="任意多边形 33"/>
            <p:cNvSpPr/>
            <p:nvPr/>
          </p:nvSpPr>
          <p:spPr>
            <a:xfrm>
              <a:off x="761348" y="680146"/>
              <a:ext cx="166354" cy="466083"/>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mc:AlternateContent xmlns:mc="http://schemas.openxmlformats.org/markup-compatibility/2006" xmlns:a14="http://schemas.microsoft.com/office/drawing/2010/main">
          <mc:Choice Requires="a14">
            <p:sp>
              <p:nvSpPr>
                <p:cNvPr id="87048" name="文本框 34"/>
                <p:cNvSpPr txBox="1">
                  <a:spLocks noChangeArrowheads="1"/>
                </p:cNvSpPr>
                <p:nvPr/>
              </p:nvSpPr>
              <p:spPr bwMode="auto">
                <a:xfrm>
                  <a:off x="852723" y="664809"/>
                  <a:ext cx="9065119" cy="1815215"/>
                </a:xfrm>
                <a:prstGeom prst="rect">
                  <a:avLst/>
                </a:prstGeom>
                <a:noFill/>
                <a:ln w="9525">
                  <a:noFill/>
                  <a:miter lim="800000"/>
                  <a:headEnd/>
                  <a:tailEnd/>
                </a:ln>
              </p:spPr>
              <p:txBody>
                <a:bodyPr>
                  <a:spAutoFit/>
                </a:bodyPr>
                <a:lstStyle>
                  <a:defPPr>
                    <a:defRPr lang="zh-CN"/>
                  </a:defPPr>
                  <a:lvl1pPr algn="just">
                    <a:defRPr kumimoji="1" sz="2800">
                      <a:solidFill>
                        <a:srgbClr val="0000FF"/>
                      </a:solidFill>
                      <a:latin typeface="微软雅黑" panose="020B0503020204020204" pitchFamily="34" charset="-122"/>
                      <a:ea typeface="微软雅黑" panose="020B0503020204020204" pitchFamily="34" charset="-122"/>
                    </a:defRPr>
                  </a:lvl1pPr>
                </a:lstStyle>
                <a:p>
                  <a:r>
                    <a:rPr lang="zh-CN" altLang="en-US" dirty="0"/>
                    <a:t>有一半径为</a:t>
                  </a:r>
                  <a14:m>
                    <m:oMath xmlns:m="http://schemas.openxmlformats.org/officeDocument/2006/math">
                      <m:r>
                        <a:rPr lang="en-US" altLang="zh-CN" b="0" i="1" dirty="0" smtClean="0">
                          <a:latin typeface="Cambria Math" panose="02040503050406030204" pitchFamily="18" charset="0"/>
                        </a:rPr>
                        <m:t>𝑅</m:t>
                      </m:r>
                    </m:oMath>
                  </a14:m>
                  <a:r>
                    <a:rPr lang="zh-CN" altLang="en-US" dirty="0"/>
                    <a:t>的水平元转台，可绕通过其中心的竖直固定光滑转动，转动惯量为</a:t>
                  </a:r>
                  <a14:m>
                    <m:oMath xmlns:m="http://schemas.openxmlformats.org/officeDocument/2006/math">
                      <m:r>
                        <a:rPr lang="en-US" altLang="zh-CN" b="0" i="1" dirty="0" smtClean="0">
                          <a:latin typeface="Cambria Math" panose="02040503050406030204" pitchFamily="18" charset="0"/>
                        </a:rPr>
                        <m:t>𝐼</m:t>
                      </m:r>
                    </m:oMath>
                  </a14:m>
                  <a:r>
                    <a:rPr lang="zh-CN" altLang="en-US" dirty="0"/>
                    <a:t>，开始时转台以匀角速度</a:t>
                  </a:r>
                  <a14:m>
                    <m:oMath xmlns:m="http://schemas.openxmlformats.org/officeDocument/2006/math">
                      <m:sSub>
                        <m:sSubPr>
                          <m:ctrlPr>
                            <a:rPr lang="en-US" altLang="zh-CN" i="1">
                              <a:latin typeface="Cambria Math"/>
                            </a:rPr>
                          </m:ctrlPr>
                        </m:sSubPr>
                        <m:e>
                          <m:r>
                            <a:rPr lang="zh-CN" altLang="en-US" i="1">
                              <a:latin typeface="Cambria Math" panose="02040503050406030204" pitchFamily="18" charset="0"/>
                            </a:rPr>
                            <m:t>𝜔</m:t>
                          </m:r>
                        </m:e>
                        <m:sub>
                          <m:r>
                            <a:rPr lang="en-US" altLang="zh-CN" i="1">
                              <a:latin typeface="Cambria Math" panose="02040503050406030204" pitchFamily="18" charset="0"/>
                            </a:rPr>
                            <m:t>0</m:t>
                          </m:r>
                        </m:sub>
                      </m:sSub>
                    </m:oMath>
                  </a14:m>
                  <a:r>
                    <a:rPr lang="zh-CN" altLang="en-US" dirty="0"/>
                    <a:t>转动，此时有一质量</a:t>
                  </a:r>
                  <a14:m>
                    <m:oMath xmlns:m="http://schemas.openxmlformats.org/officeDocument/2006/math">
                      <m:r>
                        <a:rPr lang="en-US" altLang="zh-CN" b="0" i="1" dirty="0" smtClean="0">
                          <a:latin typeface="Cambria Math" panose="02040503050406030204" pitchFamily="18" charset="0"/>
                        </a:rPr>
                        <m:t>𝑚</m:t>
                      </m:r>
                    </m:oMath>
                  </a14:m>
                  <a:r>
                    <a:rPr lang="zh-CN" altLang="en-US" dirty="0"/>
                    <a:t>为的人站在转台中心，随后人沿半径向外跑去，当人到达转台边缘时，转台的角速度为</a:t>
                  </a:r>
                </a:p>
              </p:txBody>
            </p:sp>
          </mc:Choice>
          <mc:Fallback xmlns="">
            <p:sp>
              <p:nvSpPr>
                <p:cNvPr id="87048" name="文本框 34"/>
                <p:cNvSpPr txBox="1">
                  <a:spLocks noRot="1" noChangeAspect="1" noMove="1" noResize="1" noEditPoints="1" noAdjustHandles="1" noChangeArrowheads="1" noChangeShapeType="1" noTextEdit="1"/>
                </p:cNvSpPr>
                <p:nvPr/>
              </p:nvSpPr>
              <p:spPr bwMode="auto">
                <a:xfrm>
                  <a:off x="852723" y="664809"/>
                  <a:ext cx="9065119" cy="1815215"/>
                </a:xfrm>
                <a:prstGeom prst="rect">
                  <a:avLst/>
                </a:prstGeom>
                <a:blipFill>
                  <a:blip r:embed="rId6"/>
                  <a:stretch>
                    <a:fillRect l="-1345" t="-3704" r="-5380" b="-8754"/>
                  </a:stretch>
                </a:blipFill>
                <a:ln w="9525">
                  <a:noFill/>
                  <a:miter lim="800000"/>
                  <a:headEnd/>
                  <a:tailEnd/>
                </a:ln>
              </p:spPr>
              <p:txBody>
                <a:bodyPr/>
                <a:lstStyle/>
                <a:p>
                  <a:r>
                    <a:rPr lang="zh-CN" altLang="en-US">
                      <a:noFill/>
                    </a:rPr>
                    <a:t> </a:t>
                  </a:r>
                </a:p>
              </p:txBody>
            </p:sp>
          </mc:Fallback>
        </mc:AlternateContent>
        <p:sp>
          <p:nvSpPr>
            <p:cNvPr id="36" name="任意多边形 35"/>
            <p:cNvSpPr/>
            <p:nvPr/>
          </p:nvSpPr>
          <p:spPr>
            <a:xfrm flipH="1">
              <a:off x="8088958" y="1997778"/>
              <a:ext cx="149074" cy="432401"/>
            </a:xfrm>
            <a:custGeom>
              <a:avLst/>
              <a:gdLst>
                <a:gd name="connsiteX0" fmla="*/ 0 w 552450"/>
                <a:gd name="connsiteY0" fmla="*/ 0 h 1695450"/>
                <a:gd name="connsiteX1" fmla="*/ 552450 w 552450"/>
                <a:gd name="connsiteY1" fmla="*/ 0 h 1695450"/>
                <a:gd name="connsiteX2" fmla="*/ 552450 w 552450"/>
                <a:gd name="connsiteY2" fmla="*/ 209830 h 1695450"/>
                <a:gd name="connsiteX3" fmla="*/ 533156 w 552450"/>
                <a:gd name="connsiteY3" fmla="*/ 215819 h 1695450"/>
                <a:gd name="connsiteX4" fmla="*/ 114300 w 552450"/>
                <a:gd name="connsiteY4" fmla="*/ 847725 h 1695450"/>
                <a:gd name="connsiteX5" fmla="*/ 533156 w 552450"/>
                <a:gd name="connsiteY5" fmla="*/ 1479631 h 1695450"/>
                <a:gd name="connsiteX6" fmla="*/ 552450 w 552450"/>
                <a:gd name="connsiteY6" fmla="*/ 1485620 h 1695450"/>
                <a:gd name="connsiteX7" fmla="*/ 552450 w 552450"/>
                <a:gd name="connsiteY7" fmla="*/ 1695450 h 1695450"/>
                <a:gd name="connsiteX8" fmla="*/ 0 w 552450"/>
                <a:gd name="connsiteY8" fmla="*/ 1695450 h 1695450"/>
                <a:gd name="connsiteX9" fmla="*/ 0 w 552450"/>
                <a:gd name="connsiteY9" fmla="*/ 0 h 1695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52450" h="1695450">
                  <a:moveTo>
                    <a:pt x="0" y="0"/>
                  </a:moveTo>
                  <a:lnTo>
                    <a:pt x="552450" y="0"/>
                  </a:lnTo>
                  <a:lnTo>
                    <a:pt x="552450" y="209830"/>
                  </a:lnTo>
                  <a:lnTo>
                    <a:pt x="533156" y="215819"/>
                  </a:lnTo>
                  <a:cubicBezTo>
                    <a:pt x="287012" y="319929"/>
                    <a:pt x="114300" y="563657"/>
                    <a:pt x="114300" y="847725"/>
                  </a:cubicBezTo>
                  <a:cubicBezTo>
                    <a:pt x="114300" y="1131793"/>
                    <a:pt x="287012" y="1375522"/>
                    <a:pt x="533156" y="1479631"/>
                  </a:cubicBezTo>
                  <a:lnTo>
                    <a:pt x="552450" y="1485620"/>
                  </a:lnTo>
                  <a:lnTo>
                    <a:pt x="552450" y="1695450"/>
                  </a:lnTo>
                  <a:lnTo>
                    <a:pt x="0" y="1695450"/>
                  </a:lnTo>
                  <a:lnTo>
                    <a:pt x="0" y="0"/>
                  </a:lnTo>
                  <a:close/>
                </a:path>
              </a:pathLst>
            </a:cu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b="1"/>
            </a:p>
          </p:txBody>
        </p:sp>
      </p:grpSp>
      <p:grpSp>
        <p:nvGrpSpPr>
          <p:cNvPr id="41" name="组合 40"/>
          <p:cNvGrpSpPr>
            <a:grpSpLocks/>
          </p:cNvGrpSpPr>
          <p:nvPr/>
        </p:nvGrpSpPr>
        <p:grpSpPr bwMode="auto">
          <a:xfrm>
            <a:off x="434975" y="460375"/>
            <a:ext cx="1103313" cy="1103313"/>
            <a:chOff x="1161143" y="1538514"/>
            <a:chExt cx="1103086" cy="1103086"/>
          </a:xfrm>
        </p:grpSpPr>
        <p:sp>
          <p:nvSpPr>
            <p:cNvPr id="42" name="圆角矩形 41"/>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7046" name="文本框 42"/>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spTree>
    <p:extLst>
      <p:ext uri="{BB962C8B-B14F-4D97-AF65-F5344CB8AC3E}">
        <p14:creationId xmlns:p14="http://schemas.microsoft.com/office/powerpoint/2010/main" val="3085094130"/>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750"/>
                                        <p:tgtEl>
                                          <p:spTgt spid="41"/>
                                        </p:tgtEl>
                                      </p:cBhvr>
                                    </p:animEffect>
                                    <p:anim calcmode="lin" valueType="num">
                                      <p:cBhvr>
                                        <p:cTn id="8" dur="750" fill="hold"/>
                                        <p:tgtEl>
                                          <p:spTgt spid="41"/>
                                        </p:tgtEl>
                                        <p:attrNameLst>
                                          <p:attrName>ppt_x</p:attrName>
                                        </p:attrNameLst>
                                      </p:cBhvr>
                                      <p:tavLst>
                                        <p:tav tm="0">
                                          <p:val>
                                            <p:strVal val="#ppt_x"/>
                                          </p:val>
                                        </p:tav>
                                        <p:tav tm="100000">
                                          <p:val>
                                            <p:strVal val="#ppt_x"/>
                                          </p:val>
                                        </p:tav>
                                      </p:tavLst>
                                    </p:anim>
                                    <p:anim calcmode="lin" valueType="num">
                                      <p:cBhvr>
                                        <p:cTn id="9" dur="7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Effect transition="in" filter="wipe(left)">
                                      <p:cBhvr>
                                        <p:cTn id="13" dur="500"/>
                                        <p:tgtEl>
                                          <p:spTgt spid="33"/>
                                        </p:tgtEl>
                                      </p:cBhvr>
                                    </p:animEffect>
                                  </p:childTnLst>
                                </p:cTn>
                              </p:par>
                            </p:childTnLst>
                          </p:cTn>
                        </p:par>
                        <p:par>
                          <p:cTn id="14" fill="hold">
                            <p:stCondLst>
                              <p:cond delay="1250"/>
                            </p:stCondLst>
                            <p:childTnLst>
                              <p:par>
                                <p:cTn id="15" presetID="22" presetClass="entr" presetSubtype="1"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up)">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2" y="639246"/>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2" name="TextBox 19"/>
              <p:cNvSpPr txBox="1">
                <a:spLocks noChangeArrowheads="1"/>
              </p:cNvSpPr>
              <p:nvPr/>
            </p:nvSpPr>
            <p:spPr bwMode="auto">
              <a:xfrm>
                <a:off x="2098675" y="588838"/>
                <a:ext cx="8242113" cy="13947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mn-ea"/>
                    <a:ea typeface="+mn-ea"/>
                    <a:cs typeface="Times New Roman" panose="02020603050405020304" pitchFamily="18" charset="0"/>
                  </a:rPr>
                  <a:t>一质点的运动方程为</a:t>
                </a:r>
                <a14:m>
                  <m:oMath xmlns:m="http://schemas.openxmlformats.org/officeDocument/2006/math">
                    <m:r>
                      <a:rPr lang="en-US" altLang="zh-CN" i="1">
                        <a:latin typeface="Cambria Math" panose="02040503050406030204" pitchFamily="18" charset="0"/>
                        <a:ea typeface="+mn-ea"/>
                      </a:rPr>
                      <m:t>𝑥</m:t>
                    </m:r>
                    <m:r>
                      <a:rPr lang="en-US" altLang="zh-CN" i="1">
                        <a:latin typeface="Cambria Math" panose="02040503050406030204" pitchFamily="18" charset="0"/>
                        <a:ea typeface="+mn-ea"/>
                      </a:rPr>
                      <m:t>=6</m:t>
                    </m:r>
                    <m:r>
                      <a:rPr lang="en-US" altLang="zh-CN" i="1">
                        <a:latin typeface="Cambria Math" panose="02040503050406030204" pitchFamily="18" charset="0"/>
                        <a:ea typeface="+mn-ea"/>
                      </a:rPr>
                      <m:t>𝑡</m:t>
                    </m:r>
                    <m:r>
                      <a:rPr lang="en-US" altLang="zh-CN" i="1">
                        <a:latin typeface="Cambria Math" panose="02040503050406030204" pitchFamily="18" charset="0"/>
                        <a:ea typeface="+mn-ea"/>
                      </a:rPr>
                      <m:t>−</m:t>
                    </m:r>
                    <m:sSup>
                      <m:sSupPr>
                        <m:ctrlPr>
                          <a:rPr lang="en-US" altLang="zh-CN" i="1">
                            <a:latin typeface="Cambria Math"/>
                            <a:ea typeface="+mn-ea"/>
                          </a:rPr>
                        </m:ctrlPr>
                      </m:sSupPr>
                      <m:e>
                        <m:r>
                          <a:rPr lang="en-US" altLang="zh-CN" i="1">
                            <a:latin typeface="Cambria Math" panose="02040503050406030204" pitchFamily="18" charset="0"/>
                            <a:ea typeface="+mn-ea"/>
                          </a:rPr>
                          <m:t>𝑡</m:t>
                        </m:r>
                      </m:e>
                      <m:sup>
                        <m:r>
                          <a:rPr lang="en-US" altLang="zh-CN" b="0" i="1" smtClean="0">
                            <a:latin typeface="Cambria Math" panose="02040503050406030204" pitchFamily="18" charset="0"/>
                            <a:ea typeface="+mn-ea"/>
                          </a:rPr>
                          <m:t>2</m:t>
                        </m:r>
                      </m:sup>
                    </m:sSup>
                  </m:oMath>
                </a14:m>
                <a:r>
                  <a:rPr lang="zh-CN" altLang="en-US" dirty="0">
                    <a:latin typeface="+mn-ea"/>
                    <a:ea typeface="+mn-ea"/>
                  </a:rPr>
                  <a:t>（</a:t>
                </a:r>
                <a14:m>
                  <m:oMath xmlns:m="http://schemas.openxmlformats.org/officeDocument/2006/math">
                    <m:r>
                      <a:rPr lang="en-US" altLang="zh-CN" i="1" dirty="0">
                        <a:latin typeface="Cambria Math" panose="02040503050406030204" pitchFamily="18" charset="0"/>
                        <a:ea typeface="+mn-ea"/>
                      </a:rPr>
                      <m:t>𝑆𝐼</m:t>
                    </m:r>
                  </m:oMath>
                </a14:m>
                <a:r>
                  <a:rPr lang="zh-CN" altLang="en-US" dirty="0">
                    <a:latin typeface="+mn-ea"/>
                    <a:ea typeface="+mn-ea"/>
                  </a:rPr>
                  <a:t>），</a:t>
                </a:r>
                <a:r>
                  <a:rPr lang="zh-CN" altLang="en-US" dirty="0">
                    <a:latin typeface="+mn-ea"/>
                    <a:ea typeface="+mn-ea"/>
                    <a:cs typeface="Times New Roman" panose="02020603050405020304" pitchFamily="18" charset="0"/>
                  </a:rPr>
                  <a:t>则在</a:t>
                </a:r>
                <a14:m>
                  <m:oMath xmlns:m="http://schemas.openxmlformats.org/officeDocument/2006/math">
                    <m:r>
                      <a:rPr lang="en-US" altLang="zh-CN" i="1">
                        <a:latin typeface="Cambria Math" panose="02040503050406030204" pitchFamily="18" charset="0"/>
                      </a:rPr>
                      <m:t>𝑡</m:t>
                    </m:r>
                  </m:oMath>
                </a14:m>
                <a:r>
                  <a:rPr lang="zh-CN" altLang="en-US" dirty="0">
                    <a:latin typeface="+mn-ea"/>
                    <a:ea typeface="+mn-ea"/>
                    <a:cs typeface="Times New Roman" panose="02020603050405020304" pitchFamily="18" charset="0"/>
                  </a:rPr>
                  <a:t>由</a:t>
                </a:r>
                <a:r>
                  <a:rPr lang="en-US" altLang="zh-CN" dirty="0">
                    <a:latin typeface="+mn-ea"/>
                    <a:ea typeface="+mn-ea"/>
                    <a:cs typeface="Times New Roman" panose="02020603050405020304" pitchFamily="18" charset="0"/>
                  </a:rPr>
                  <a:t>0</a:t>
                </a:r>
                <a:r>
                  <a:rPr lang="zh-CN" altLang="en-US" dirty="0">
                    <a:latin typeface="+mn-ea"/>
                    <a:ea typeface="+mn-ea"/>
                    <a:cs typeface="Times New Roman" panose="02020603050405020304" pitchFamily="18" charset="0"/>
                  </a:rPr>
                  <a:t>至</a:t>
                </a:r>
                <a14:m>
                  <m:oMath xmlns:m="http://schemas.openxmlformats.org/officeDocument/2006/math">
                    <m:r>
                      <a:rPr lang="en-US" altLang="zh-CN" b="0" i="1" smtClean="0">
                        <a:latin typeface="Cambria Math" panose="02040503050406030204" pitchFamily="18" charset="0"/>
                      </a:rPr>
                      <m:t>4</m:t>
                    </m:r>
                    <m:r>
                      <a:rPr lang="en-US" altLang="zh-CN" b="0" i="1" smtClean="0">
                        <a:latin typeface="Cambria Math" panose="02040503050406030204" pitchFamily="18" charset="0"/>
                      </a:rPr>
                      <m:t>𝑠</m:t>
                    </m:r>
                  </m:oMath>
                </a14:m>
                <a:r>
                  <a:rPr lang="zh-CN" altLang="en-US" dirty="0">
                    <a:latin typeface="+mn-ea"/>
                    <a:ea typeface="+mn-ea"/>
                    <a:cs typeface="Times New Roman" panose="02020603050405020304" pitchFamily="18" charset="0"/>
                  </a:rPr>
                  <a:t>的时间间隔内，质点的位移大小为</a:t>
                </a:r>
                <a:r>
                  <a:rPr lang="en-US" altLang="zh-CN" dirty="0">
                    <a:latin typeface="+mn-ea"/>
                    <a:ea typeface="+mn-ea"/>
                    <a:cs typeface="Times New Roman" panose="02020603050405020304" pitchFamily="18" charset="0"/>
                  </a:rPr>
                  <a:t>________</a:t>
                </a:r>
                <a:r>
                  <a:rPr lang="zh-CN" altLang="en-US" dirty="0">
                    <a:latin typeface="+mn-ea"/>
                    <a:ea typeface="+mn-ea"/>
                    <a:cs typeface="Times New Roman" panose="02020603050405020304" pitchFamily="18" charset="0"/>
                  </a:rPr>
                  <a:t>，在</a:t>
                </a:r>
                <a14:m>
                  <m:oMath xmlns:m="http://schemas.openxmlformats.org/officeDocument/2006/math">
                    <m:r>
                      <a:rPr lang="en-US" altLang="zh-CN" i="1">
                        <a:latin typeface="Cambria Math" panose="02040503050406030204" pitchFamily="18" charset="0"/>
                      </a:rPr>
                      <m:t>𝑡</m:t>
                    </m:r>
                  </m:oMath>
                </a14:m>
                <a:r>
                  <a:rPr lang="zh-CN" altLang="en-US" dirty="0">
                    <a:latin typeface="+mn-ea"/>
                    <a:ea typeface="+mn-ea"/>
                    <a:cs typeface="Times New Roman" panose="02020603050405020304" pitchFamily="18" charset="0"/>
                  </a:rPr>
                  <a:t>由</a:t>
                </a:r>
                <a:r>
                  <a:rPr lang="en-US" altLang="zh-CN" dirty="0">
                    <a:latin typeface="+mn-ea"/>
                    <a:ea typeface="+mn-ea"/>
                    <a:cs typeface="Times New Roman" panose="02020603050405020304" pitchFamily="18" charset="0"/>
                  </a:rPr>
                  <a:t>0</a:t>
                </a:r>
                <a:r>
                  <a:rPr lang="zh-CN" altLang="en-US" dirty="0">
                    <a:latin typeface="+mn-ea"/>
                    <a:ea typeface="+mn-ea"/>
                    <a:cs typeface="Times New Roman" panose="02020603050405020304" pitchFamily="18" charset="0"/>
                  </a:rPr>
                  <a:t>到</a:t>
                </a:r>
                <a14:m>
                  <m:oMath xmlns:m="http://schemas.openxmlformats.org/officeDocument/2006/math">
                    <m:r>
                      <a:rPr lang="en-US" altLang="zh-CN" i="1">
                        <a:latin typeface="Cambria Math" panose="02040503050406030204" pitchFamily="18" charset="0"/>
                      </a:rPr>
                      <m:t>4</m:t>
                    </m:r>
                    <m:r>
                      <a:rPr lang="en-US" altLang="zh-CN" i="1">
                        <a:latin typeface="Cambria Math" panose="02040503050406030204" pitchFamily="18" charset="0"/>
                      </a:rPr>
                      <m:t>𝑠</m:t>
                    </m:r>
                  </m:oMath>
                </a14:m>
                <a:r>
                  <a:rPr lang="zh-CN" altLang="en-US" dirty="0">
                    <a:latin typeface="+mn-ea"/>
                    <a:ea typeface="+mn-ea"/>
                    <a:cs typeface="Times New Roman" panose="02020603050405020304" pitchFamily="18" charset="0"/>
                  </a:rPr>
                  <a:t>的时间间隔内质点走过的路程</a:t>
                </a:r>
                <a:r>
                  <a:rPr lang="en-US" altLang="zh-CN" dirty="0">
                    <a:latin typeface="+mn-ea"/>
                    <a:ea typeface="+mn-ea"/>
                    <a:cs typeface="Times New Roman" panose="02020603050405020304" pitchFamily="18" charset="0"/>
                  </a:rPr>
                  <a:t>______</a:t>
                </a:r>
                <a:r>
                  <a:rPr lang="zh-CN" altLang="en-US" dirty="0">
                    <a:latin typeface="+mn-ea"/>
                    <a:ea typeface="+mn-ea"/>
                    <a:cs typeface="Times New Roman" panose="02020603050405020304" pitchFamily="18" charset="0"/>
                  </a:rPr>
                  <a:t>。</a:t>
                </a:r>
              </a:p>
            </p:txBody>
          </p:sp>
        </mc:Choice>
        <mc:Fallback xmlns="">
          <p:sp>
            <p:nvSpPr>
              <p:cNvPr id="12" name="TextBox 19"/>
              <p:cNvSpPr txBox="1">
                <a:spLocks noRot="1" noChangeAspect="1" noMove="1" noResize="1" noEditPoints="1" noAdjustHandles="1" noChangeArrowheads="1" noChangeShapeType="1" noTextEdit="1"/>
              </p:cNvSpPr>
              <p:nvPr/>
            </p:nvSpPr>
            <p:spPr bwMode="auto">
              <a:xfrm>
                <a:off x="2098675" y="588838"/>
                <a:ext cx="8242113" cy="1394741"/>
              </a:xfrm>
              <a:prstGeom prst="rect">
                <a:avLst/>
              </a:prstGeom>
              <a:blipFill>
                <a:blip r:embed="rId2"/>
                <a:stretch>
                  <a:fillRect l="-1479" t="-3947" r="-1553" b="-1184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9"/>
              <p:cNvSpPr>
                <a:spLocks noChangeArrowheads="1"/>
              </p:cNvSpPr>
              <p:nvPr/>
            </p:nvSpPr>
            <p:spPr bwMode="auto">
              <a:xfrm>
                <a:off x="5342183" y="2786667"/>
                <a:ext cx="1755096" cy="52322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eaLnBrk="1" hangingPunct="1"/>
                <a14:m>
                  <m:oMath xmlns:m="http://schemas.openxmlformats.org/officeDocument/2006/math">
                    <m:r>
                      <a:rPr lang="en-US" altLang="zh-CN" i="1" smtClean="0">
                        <a:latin typeface="Cambria Math" panose="02040503050406030204" pitchFamily="18" charset="0"/>
                      </a:rPr>
                      <m:t>8</m:t>
                    </m:r>
                    <m:r>
                      <a:rPr lang="en-US" altLang="zh-CN" b="0" i="1" smtClean="0">
                        <a:latin typeface="Cambria Math" panose="02040503050406030204" pitchFamily="18" charset="0"/>
                      </a:rPr>
                      <m:t>𝑚</m:t>
                    </m:r>
                  </m:oMath>
                </a14:m>
                <a:r>
                  <a:rPr lang="zh-CN" altLang="en-US" dirty="0">
                    <a:latin typeface="微软雅黑" panose="020B0503020204020204" pitchFamily="34" charset="-122"/>
                    <a:ea typeface="微软雅黑" panose="020B0503020204020204" pitchFamily="34" charset="-122"/>
                  </a:rPr>
                  <a:t>，</a:t>
                </a:r>
                <a14:m>
                  <m:oMath xmlns:m="http://schemas.openxmlformats.org/officeDocument/2006/math">
                    <m:r>
                      <a:rPr lang="en-US" altLang="zh-CN" b="0" i="0" smtClean="0">
                        <a:latin typeface="Cambria Math" panose="02040503050406030204" pitchFamily="18" charset="0"/>
                      </a:rPr>
                      <m:t>10</m:t>
                    </m:r>
                    <m:r>
                      <a:rPr lang="en-US" altLang="zh-CN" b="0" i="1" smtClean="0">
                        <a:latin typeface="Cambria Math" panose="02040503050406030204" pitchFamily="18" charset="0"/>
                      </a:rPr>
                      <m:t>𝑚</m:t>
                    </m:r>
                  </m:oMath>
                </a14:m>
                <a:endParaRPr lang="zh-CN" altLang="en-US" dirty="0">
                  <a:latin typeface="微软雅黑" panose="020B0503020204020204" pitchFamily="34" charset="-122"/>
                  <a:ea typeface="微软雅黑" panose="020B0503020204020204" pitchFamily="34" charset="-122"/>
                </a:endParaRPr>
              </a:p>
            </p:txBody>
          </p:sp>
        </mc:Choice>
        <mc:Fallback xmlns="">
          <p:sp>
            <p:nvSpPr>
              <p:cNvPr id="17" name="矩形 9"/>
              <p:cNvSpPr>
                <a:spLocks noRot="1" noChangeAspect="1" noMove="1" noResize="1" noEditPoints="1" noAdjustHandles="1" noChangeArrowheads="1" noChangeShapeType="1" noTextEdit="1"/>
              </p:cNvSpPr>
              <p:nvPr/>
            </p:nvSpPr>
            <p:spPr bwMode="auto">
              <a:xfrm>
                <a:off x="5342183" y="2786667"/>
                <a:ext cx="1755096" cy="523220"/>
              </a:xfrm>
              <a:prstGeom prst="rect">
                <a:avLst/>
              </a:prstGeom>
              <a:blipFill>
                <a:blip r:embed="rId3"/>
                <a:stretch>
                  <a:fillRect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Tree>
    <p:extLst>
      <p:ext uri="{BB962C8B-B14F-4D97-AF65-F5344CB8AC3E}">
        <p14:creationId xmlns:p14="http://schemas.microsoft.com/office/powerpoint/2010/main" val="43356952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wipe(left)">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2" y="639246"/>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496621"/>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12" name="TextBox 19"/>
              <p:cNvSpPr txBox="1">
                <a:spLocks noChangeArrowheads="1"/>
              </p:cNvSpPr>
              <p:nvPr/>
            </p:nvSpPr>
            <p:spPr bwMode="auto">
              <a:xfrm>
                <a:off x="2098675" y="588838"/>
                <a:ext cx="8242113" cy="139474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latin typeface="+mn-ea"/>
                    <a:ea typeface="+mn-ea"/>
                    <a:cs typeface="Times New Roman" panose="02020603050405020304" pitchFamily="18" charset="0"/>
                  </a:rPr>
                  <a:t>已知地球质量为</a:t>
                </a:r>
                <a14:m>
                  <m:oMath xmlns:m="http://schemas.openxmlformats.org/officeDocument/2006/math">
                    <m:r>
                      <a:rPr lang="en-US" altLang="zh-CN" b="0" i="1" smtClean="0">
                        <a:latin typeface="Cambria Math" panose="02040503050406030204" pitchFamily="18" charset="0"/>
                      </a:rPr>
                      <m:t>𝑀</m:t>
                    </m:r>
                  </m:oMath>
                </a14:m>
                <a:r>
                  <a:rPr lang="zh-CN" altLang="en-US" dirty="0">
                    <a:latin typeface="+mn-ea"/>
                    <a:ea typeface="+mn-ea"/>
                    <a:cs typeface="Times New Roman" panose="02020603050405020304" pitchFamily="18" charset="0"/>
                  </a:rPr>
                  <a:t>，半径为</a:t>
                </a:r>
                <a14:m>
                  <m:oMath xmlns:m="http://schemas.openxmlformats.org/officeDocument/2006/math">
                    <m:r>
                      <a:rPr lang="en-US" altLang="zh-CN" b="0" i="1" smtClean="0">
                        <a:latin typeface="Cambria Math" panose="02040503050406030204" pitchFamily="18" charset="0"/>
                      </a:rPr>
                      <m:t>𝑅</m:t>
                    </m:r>
                  </m:oMath>
                </a14:m>
                <a:r>
                  <a:rPr lang="zh-CN" altLang="en-US" dirty="0">
                    <a:latin typeface="+mn-ea"/>
                    <a:ea typeface="+mn-ea"/>
                    <a:cs typeface="Times New Roman" panose="02020603050405020304" pitchFamily="18" charset="0"/>
                  </a:rPr>
                  <a:t>。一质量为</a:t>
                </a:r>
                <a14:m>
                  <m:oMath xmlns:m="http://schemas.openxmlformats.org/officeDocument/2006/math">
                    <m:r>
                      <a:rPr lang="en-US" altLang="zh-CN" b="0" i="1" smtClean="0">
                        <a:latin typeface="Cambria Math" panose="02040503050406030204" pitchFamily="18" charset="0"/>
                      </a:rPr>
                      <m:t>𝑚</m:t>
                    </m:r>
                  </m:oMath>
                </a14:m>
                <a:r>
                  <a:rPr lang="zh-CN" altLang="en-US" dirty="0">
                    <a:latin typeface="+mn-ea"/>
                    <a:ea typeface="+mn-ea"/>
                    <a:cs typeface="Times New Roman" panose="02020603050405020304" pitchFamily="18" charset="0"/>
                  </a:rPr>
                  <a:t>的火箭从地面上升到距地面高度为</a:t>
                </a:r>
                <a14:m>
                  <m:oMath xmlns:m="http://schemas.openxmlformats.org/officeDocument/2006/math">
                    <m:r>
                      <a:rPr lang="en-US" altLang="zh-CN" b="0" i="1" smtClean="0">
                        <a:latin typeface="Cambria Math" panose="02040503050406030204" pitchFamily="18" charset="0"/>
                      </a:rPr>
                      <m:t>2</m:t>
                    </m:r>
                    <m:r>
                      <a:rPr lang="en-US" altLang="zh-CN" b="0" i="1" smtClean="0">
                        <a:latin typeface="Cambria Math" panose="02040503050406030204" pitchFamily="18" charset="0"/>
                      </a:rPr>
                      <m:t>𝑅</m:t>
                    </m:r>
                  </m:oMath>
                </a14:m>
                <a:r>
                  <a:rPr lang="zh-CN" altLang="en-US" dirty="0">
                    <a:latin typeface="+mn-ea"/>
                    <a:ea typeface="+mn-ea"/>
                    <a:cs typeface="Times New Roman" panose="02020603050405020304" pitchFamily="18" charset="0"/>
                  </a:rPr>
                  <a:t>处。在此过程中，地球引力对火箭作的功为</a:t>
                </a:r>
              </a:p>
            </p:txBody>
          </p:sp>
        </mc:Choice>
        <mc:Fallback xmlns="">
          <p:sp>
            <p:nvSpPr>
              <p:cNvPr id="12" name="TextBox 19"/>
              <p:cNvSpPr txBox="1">
                <a:spLocks noRot="1" noChangeAspect="1" noMove="1" noResize="1" noEditPoints="1" noAdjustHandles="1" noChangeArrowheads="1" noChangeShapeType="1" noTextEdit="1"/>
              </p:cNvSpPr>
              <p:nvPr/>
            </p:nvSpPr>
            <p:spPr bwMode="auto">
              <a:xfrm>
                <a:off x="2098675" y="588838"/>
                <a:ext cx="8242113" cy="1394741"/>
              </a:xfrm>
              <a:prstGeom prst="rect">
                <a:avLst/>
              </a:prstGeom>
              <a:blipFill>
                <a:blip r:embed="rId2"/>
                <a:stretch>
                  <a:fillRect l="-1479" t="-4825" r="-1553" b="-109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3"/>
              <p:cNvSpPr txBox="1">
                <a:spLocks noChangeArrowheads="1"/>
              </p:cNvSpPr>
              <p:nvPr/>
            </p:nvSpPr>
            <p:spPr bwMode="auto">
              <a:xfrm>
                <a:off x="4589682" y="2546390"/>
                <a:ext cx="3260097" cy="1060483"/>
              </a:xfrm>
              <a:prstGeom prst="rect">
                <a:avLst/>
              </a:prstGeom>
              <a:noFill/>
              <a:ln w="9525">
                <a:noFill/>
                <a:miter lim="800000"/>
                <a:headEnd/>
                <a:tailEnd/>
              </a:ln>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𝐺𝑀𝑚</m:t>
                      </m:r>
                      <m:d>
                        <m:dPr>
                          <m:ctrlPr>
                            <a:rPr lang="en-US" altLang="zh-CN" sz="2800" b="0" i="1" smtClean="0">
                              <a:solidFill>
                                <a:srgbClr val="0000FF"/>
                              </a:solidFill>
                              <a:latin typeface="Cambria Math"/>
                            </a:rPr>
                          </m:ctrlPr>
                        </m:dPr>
                        <m:e>
                          <m:f>
                            <m:fPr>
                              <m:ctrlPr>
                                <a:rPr lang="en-US" altLang="zh-CN" sz="2800" i="1">
                                  <a:solidFill>
                                    <a:srgbClr val="0000FF"/>
                                  </a:solidFill>
                                  <a:latin typeface="Cambria Math"/>
                                </a:rPr>
                              </m:ctrlPr>
                            </m:fPr>
                            <m:num>
                              <m:r>
                                <a:rPr lang="en-US" altLang="zh-CN" sz="2800" b="0" i="1" smtClean="0">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3</m:t>
                              </m:r>
                              <m:r>
                                <a:rPr lang="en-US" altLang="zh-CN" sz="2800" b="0" i="1" smtClean="0">
                                  <a:solidFill>
                                    <a:srgbClr val="0000FF"/>
                                  </a:solidFill>
                                  <a:latin typeface="Cambria Math" panose="02040503050406030204" pitchFamily="18" charset="0"/>
                                </a:rPr>
                                <m:t>𝑅</m:t>
                              </m:r>
                            </m:den>
                          </m:f>
                          <m:r>
                            <a:rPr lang="en-US" altLang="zh-CN" sz="2800" b="0" i="1" smtClean="0">
                              <a:solidFill>
                                <a:srgbClr val="0000FF"/>
                              </a:solidFill>
                              <a:latin typeface="Cambria Math" panose="02040503050406030204" pitchFamily="18" charset="0"/>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i="1">
                                  <a:solidFill>
                                    <a:srgbClr val="0000FF"/>
                                  </a:solidFill>
                                  <a:latin typeface="Cambria Math" panose="02040503050406030204" pitchFamily="18" charset="0"/>
                                </a:rPr>
                                <m:t>𝑅</m:t>
                              </m:r>
                            </m:den>
                          </m:f>
                        </m:e>
                      </m:d>
                    </m:oMath>
                  </m:oMathPara>
                </a14:m>
                <a:endParaRPr lang="zh-CN" altLang="en-US" sz="2800" b="1" i="1" dirty="0">
                  <a:solidFill>
                    <a:srgbClr val="0000FF"/>
                  </a:solidFill>
                  <a:latin typeface="Times New Roman" pitchFamily="18" charset="0"/>
                  <a:ea typeface="楷体" pitchFamily="49" charset="-122"/>
                  <a:cs typeface="Times New Roman" pitchFamily="18" charset="0"/>
                </a:endParaRPr>
              </a:p>
            </p:txBody>
          </p:sp>
        </mc:Choice>
        <mc:Fallback xmlns="">
          <p:sp>
            <p:nvSpPr>
              <p:cNvPr id="10" name="文本框 3"/>
              <p:cNvSpPr txBox="1">
                <a:spLocks noRot="1" noChangeAspect="1" noMove="1" noResize="1" noEditPoints="1" noAdjustHandles="1" noChangeArrowheads="1" noChangeShapeType="1" noTextEdit="1"/>
              </p:cNvSpPr>
              <p:nvPr/>
            </p:nvSpPr>
            <p:spPr bwMode="auto">
              <a:xfrm>
                <a:off x="4589682" y="2546390"/>
                <a:ext cx="3260097" cy="1060483"/>
              </a:xfrm>
              <a:prstGeom prst="rect">
                <a:avLst/>
              </a:prstGeom>
              <a:blipFill>
                <a:blip r:embed="rId3"/>
                <a:stretch>
                  <a:fillRect/>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424633958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wipe(left)">
                                      <p:cBhvr>
                                        <p:cTn id="2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50" name="TextBox 8"/>
          <p:cNvSpPr txBox="1">
            <a:spLocks noChangeArrowheads="1"/>
          </p:cNvSpPr>
          <p:nvPr/>
        </p:nvSpPr>
        <p:spPr bwMode="auto">
          <a:xfrm>
            <a:off x="2241772" y="518419"/>
            <a:ext cx="8526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匀速率圆周运动的加速度是恒矢量。</a:t>
            </a:r>
          </a:p>
        </p:txBody>
      </p:sp>
      <p:sp>
        <p:nvSpPr>
          <p:cNvPr id="51" name="TextBox 9"/>
          <p:cNvSpPr txBox="1">
            <a:spLocks noChangeArrowheads="1"/>
          </p:cNvSpPr>
          <p:nvPr/>
        </p:nvSpPr>
        <p:spPr bwMode="auto">
          <a:xfrm>
            <a:off x="5555377" y="1793640"/>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p>
        </p:txBody>
      </p:sp>
      <p:sp>
        <p:nvSpPr>
          <p:cNvPr id="52" name="TextBox 1"/>
          <p:cNvSpPr txBox="1">
            <a:spLocks noChangeArrowheads="1"/>
          </p:cNvSpPr>
          <p:nvPr/>
        </p:nvSpPr>
        <p:spPr bwMode="auto">
          <a:xfrm>
            <a:off x="2241772" y="3407894"/>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质点系的内力不能改变系统的能量，但可改变系统的动量。</a:t>
            </a:r>
          </a:p>
        </p:txBody>
      </p:sp>
      <p:sp>
        <p:nvSpPr>
          <p:cNvPr id="19" name="TextBox 9"/>
          <p:cNvSpPr txBox="1">
            <a:spLocks noChangeArrowheads="1"/>
          </p:cNvSpPr>
          <p:nvPr/>
        </p:nvSpPr>
        <p:spPr bwMode="auto">
          <a:xfrm>
            <a:off x="5555376" y="4877653"/>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p>
        </p:txBody>
      </p:sp>
    </p:spTree>
    <p:extLst>
      <p:ext uri="{BB962C8B-B14F-4D97-AF65-F5344CB8AC3E}">
        <p14:creationId xmlns:p14="http://schemas.microsoft.com/office/powerpoint/2010/main" val="353080861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wipe(left)">
                                      <p:cBhvr>
                                        <p:cTn id="48"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p:sp>
        <p:nvSpPr>
          <p:cNvPr id="50" name="TextBox 8"/>
          <p:cNvSpPr txBox="1">
            <a:spLocks noChangeArrowheads="1"/>
          </p:cNvSpPr>
          <p:nvPr/>
        </p:nvSpPr>
        <p:spPr bwMode="auto">
          <a:xfrm>
            <a:off x="2241772" y="518419"/>
            <a:ext cx="852623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当刚体所受的合力矩为零时，刚体的</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守恒。</a:t>
            </a:r>
          </a:p>
        </p:txBody>
      </p:sp>
      <p:sp>
        <p:nvSpPr>
          <p:cNvPr id="51" name="TextBox 9"/>
          <p:cNvSpPr txBox="1">
            <a:spLocks noChangeArrowheads="1"/>
          </p:cNvSpPr>
          <p:nvPr/>
        </p:nvSpPr>
        <p:spPr bwMode="auto">
          <a:xfrm>
            <a:off x="5555377" y="1793640"/>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角动量</a:t>
            </a:r>
          </a:p>
        </p:txBody>
      </p:sp>
      <p:sp>
        <p:nvSpPr>
          <p:cNvPr id="52" name="TextBox 1"/>
          <p:cNvSpPr txBox="1">
            <a:spLocks noChangeArrowheads="1"/>
          </p:cNvSpPr>
          <p:nvPr/>
        </p:nvSpPr>
        <p:spPr bwMode="auto">
          <a:xfrm>
            <a:off x="2241772" y="3407894"/>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质点在保守力作用下沿任意路径运动一周，则保守力所做的功等于</a:t>
            </a:r>
            <a:r>
              <a:rPr lang="zh-CN" altLang="en-US" u="sng" dirty="0">
                <a:ea typeface="微软雅黑" panose="020B0503020204020204" pitchFamily="34" charset="-122"/>
                <a:cs typeface="Times New Roman" panose="02020603050405020304" pitchFamily="18" charset="0"/>
              </a:rPr>
              <a:t>                       </a:t>
            </a:r>
            <a:r>
              <a:rPr lang="zh-CN" altLang="en-US" dirty="0">
                <a:ea typeface="微软雅黑" panose="020B0503020204020204" pitchFamily="34" charset="-122"/>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8" name="文本框 17"/>
              <p:cNvSpPr txBox="1"/>
              <p:nvPr/>
            </p:nvSpPr>
            <p:spPr>
              <a:xfrm>
                <a:off x="6049234" y="4924147"/>
                <a:ext cx="2981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6049234" y="4924147"/>
                <a:ext cx="298159" cy="430887"/>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28200223"/>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1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150392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1" y="4559580"/>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518419"/>
                <a:ext cx="8526239"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牛顿第二定律</a:t>
                </a:r>
                <a14:m>
                  <m:oMath xmlns:m="http://schemas.openxmlformats.org/officeDocument/2006/math">
                    <m:acc>
                      <m:accPr>
                        <m:chr m:val="⃑"/>
                        <m:ctrlPr>
                          <a:rPr lang="zh-CN" altLang="en-US" i="1">
                            <a:latin typeface="Cambria Math"/>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𝐹</m:t>
                        </m:r>
                      </m:e>
                    </m:acc>
                    <m:r>
                      <a:rPr lang="en-US" altLang="zh-CN"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𝑚</m:t>
                    </m:r>
                    <m:acc>
                      <m:accPr>
                        <m:chr m:val="⃑"/>
                        <m:ctrlPr>
                          <a:rPr lang="zh-CN" altLang="en-US" i="1">
                            <a:latin typeface="Cambria Math"/>
                            <a:ea typeface="微软雅黑" panose="020B0503020204020204" pitchFamily="34" charset="-122"/>
                          </a:rPr>
                        </m:ctrlPr>
                      </m:accPr>
                      <m:e>
                        <m:r>
                          <a:rPr lang="en-US" altLang="zh-CN" b="0" i="1" smtClean="0">
                            <a:latin typeface="Cambria Math" panose="02040503050406030204" pitchFamily="18" charset="0"/>
                            <a:ea typeface="微软雅黑" panose="020B0503020204020204" pitchFamily="34" charset="-122"/>
                          </a:rPr>
                          <m:t>𝑎</m:t>
                        </m:r>
                      </m:e>
                    </m:acc>
                  </m:oMath>
                </a14:m>
                <a:r>
                  <a:rPr lang="zh-CN" altLang="en-US" dirty="0">
                    <a:ea typeface="微软雅黑" panose="020B0503020204020204" pitchFamily="34" charset="-122"/>
                    <a:cs typeface="Times New Roman" panose="02020603050405020304" pitchFamily="18" charset="0"/>
                  </a:rPr>
                  <a:t>仅适用于微观高速情形。</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518419"/>
                <a:ext cx="8526239" cy="575479"/>
              </a:xfrm>
              <a:prstGeom prst="rect">
                <a:avLst/>
              </a:prstGeom>
              <a:blipFill>
                <a:blip r:embed="rId2"/>
                <a:stretch>
                  <a:fillRect l="-1502" t="-1064"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TextBox 9"/>
          <p:cNvSpPr txBox="1">
            <a:spLocks noChangeArrowheads="1"/>
          </p:cNvSpPr>
          <p:nvPr/>
        </p:nvSpPr>
        <p:spPr bwMode="auto">
          <a:xfrm>
            <a:off x="5555377" y="1793640"/>
            <a:ext cx="1285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p>
        </p:txBody>
      </p:sp>
      <p:sp>
        <p:nvSpPr>
          <p:cNvPr id="52" name="TextBox 1"/>
          <p:cNvSpPr txBox="1">
            <a:spLocks noChangeArrowheads="1"/>
          </p:cNvSpPr>
          <p:nvPr/>
        </p:nvSpPr>
        <p:spPr bwMode="auto">
          <a:xfrm>
            <a:off x="2241772" y="3407894"/>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牛顿第二定律只适用于质点的运动，表示合外力与加速度的瞬时关系。</a:t>
            </a:r>
          </a:p>
        </p:txBody>
      </p:sp>
      <mc:AlternateContent xmlns:mc="http://schemas.openxmlformats.org/markup-compatibility/2006" xmlns:a14="http://schemas.microsoft.com/office/drawing/2010/main">
        <mc:Choice Requires="a14">
          <p:sp>
            <p:nvSpPr>
              <p:cNvPr id="18" name="文本框 17"/>
              <p:cNvSpPr txBox="1"/>
              <p:nvPr/>
            </p:nvSpPr>
            <p:spPr>
              <a:xfrm>
                <a:off x="5555377" y="4908085"/>
                <a:ext cx="314189" cy="46301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oMath>
                  </m:oMathPara>
                </a14:m>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5555377" y="4908085"/>
                <a:ext cx="314189" cy="46301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000050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51"/>
                                        </p:tgtEl>
                                        <p:attrNameLst>
                                          <p:attrName>style.visibility</p:attrName>
                                        </p:attrNameLst>
                                      </p:cBhvr>
                                      <p:to>
                                        <p:strVal val="visible"/>
                                      </p:to>
                                    </p:set>
                                    <p:animEffect transition="in" filter="wipe(left)">
                                      <p:cBhvr>
                                        <p:cTn id="25" dur="500"/>
                                        <p:tgtEl>
                                          <p:spTgt spid="51"/>
                                        </p:tgtEl>
                                      </p:cBhvr>
                                    </p:animEffec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750"/>
                                        <p:tgtEl>
                                          <p:spTgt spid="34"/>
                                        </p:tgtEl>
                                      </p:cBhvr>
                                    </p:animEffect>
                                    <p:anim calcmode="lin" valueType="num">
                                      <p:cBhvr>
                                        <p:cTn id="31" dur="750" fill="hold"/>
                                        <p:tgtEl>
                                          <p:spTgt spid="34"/>
                                        </p:tgtEl>
                                        <p:attrNameLst>
                                          <p:attrName>ppt_x</p:attrName>
                                        </p:attrNameLst>
                                      </p:cBhvr>
                                      <p:tavLst>
                                        <p:tav tm="0">
                                          <p:val>
                                            <p:strVal val="#ppt_x"/>
                                          </p:val>
                                        </p:tav>
                                        <p:tav tm="100000">
                                          <p:val>
                                            <p:strVal val="#ppt_x"/>
                                          </p:val>
                                        </p:tav>
                                      </p:tavLst>
                                    </p:anim>
                                    <p:anim calcmode="lin" valueType="num">
                                      <p:cBhvr>
                                        <p:cTn id="32" dur="750" fill="hold"/>
                                        <p:tgtEl>
                                          <p:spTgt spid="34"/>
                                        </p:tgtEl>
                                        <p:attrNameLst>
                                          <p:attrName>ppt_y</p:attrName>
                                        </p:attrNameLst>
                                      </p:cBhvr>
                                      <p:tavLst>
                                        <p:tav tm="0">
                                          <p:val>
                                            <p:strVal val="#ppt_y-.1"/>
                                          </p:val>
                                        </p:tav>
                                        <p:tav tm="100000">
                                          <p:val>
                                            <p:strVal val="#ppt_y"/>
                                          </p:val>
                                        </p:tav>
                                      </p:tavLst>
                                    </p:anim>
                                  </p:childTnLst>
                                </p:cTn>
                              </p:par>
                            </p:childTnLst>
                          </p:cTn>
                        </p:par>
                        <p:par>
                          <p:cTn id="33" fill="hold">
                            <p:stCondLst>
                              <p:cond delay="750"/>
                            </p:stCondLst>
                            <p:childTnLst>
                              <p:par>
                                <p:cTn id="34" presetID="22" presetClass="entr" presetSubtype="2" fill="hold" grpId="0" nodeType="afterEffect">
                                  <p:stCondLst>
                                    <p:cond delay="0"/>
                                  </p:stCondLst>
                                  <p:childTnLst>
                                    <p:set>
                                      <p:cBhvr>
                                        <p:cTn id="35" dur="1" fill="hold">
                                          <p:stCondLst>
                                            <p:cond delay="0"/>
                                          </p:stCondLst>
                                        </p:cTn>
                                        <p:tgtEl>
                                          <p:spTgt spid="52"/>
                                        </p:tgtEl>
                                        <p:attrNameLst>
                                          <p:attrName>style.visibility</p:attrName>
                                        </p:attrNameLst>
                                      </p:cBhvr>
                                      <p:to>
                                        <p:strVal val="visible"/>
                                      </p:to>
                                    </p:set>
                                    <p:animEffect transition="in" filter="wipe(right)">
                                      <p:cBhvr>
                                        <p:cTn id="36" dur="500"/>
                                        <p:tgtEl>
                                          <p:spTgt spid="52"/>
                                        </p:tgtEl>
                                      </p:cBhvr>
                                    </p:animEffect>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37"/>
                                        </p:tgtEl>
                                        <p:attrNameLst>
                                          <p:attrName>style.visibility</p:attrName>
                                        </p:attrNameLst>
                                      </p:cBhvr>
                                      <p:to>
                                        <p:strVal val="visible"/>
                                      </p:to>
                                    </p:set>
                                    <p:animEffect transition="in" filter="fade">
                                      <p:cBhvr>
                                        <p:cTn id="41" dur="750"/>
                                        <p:tgtEl>
                                          <p:spTgt spid="37"/>
                                        </p:tgtEl>
                                      </p:cBhvr>
                                    </p:animEffect>
                                    <p:anim calcmode="lin" valueType="num">
                                      <p:cBhvr>
                                        <p:cTn id="42" dur="750" fill="hold"/>
                                        <p:tgtEl>
                                          <p:spTgt spid="37"/>
                                        </p:tgtEl>
                                        <p:attrNameLst>
                                          <p:attrName>ppt_x</p:attrName>
                                        </p:attrNameLst>
                                      </p:cBhvr>
                                      <p:tavLst>
                                        <p:tav tm="0">
                                          <p:val>
                                            <p:strVal val="#ppt_x"/>
                                          </p:val>
                                        </p:tav>
                                        <p:tav tm="100000">
                                          <p:val>
                                            <p:strVal val="#ppt_x"/>
                                          </p:val>
                                        </p:tav>
                                      </p:tavLst>
                                    </p:anim>
                                    <p:anim calcmode="lin" valueType="num">
                                      <p:cBhvr>
                                        <p:cTn id="43"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left)">
                                      <p:cBhvr>
                                        <p:cTn id="4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P spid="52" grpId="0"/>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1" y="1878988"/>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0" y="4883938"/>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518419"/>
                <a:ext cx="852623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一质点作圆周运动，其角坐标为</a:t>
                </a:r>
                <a14:m>
                  <m:oMath xmlns:m="http://schemas.openxmlformats.org/officeDocument/2006/math">
                    <m:r>
                      <a:rPr lang="zh-CN" altLang="en-US" i="1">
                        <a:latin typeface="Cambria Math" panose="02040503050406030204" pitchFamily="18" charset="0"/>
                        <a:ea typeface="Cambria Math" panose="02040503050406030204" pitchFamily="18" charset="0"/>
                      </a:rPr>
                      <m:t>𝜃</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8</m:t>
                    </m:r>
                    <m:sSup>
                      <m:sSupPr>
                        <m:ctrlPr>
                          <a:rPr lang="en-US" altLang="zh-CN" i="1">
                            <a:latin typeface="Cambria Math"/>
                          </a:rPr>
                        </m:ctrlPr>
                      </m:sSupPr>
                      <m:e>
                        <m:r>
                          <a:rPr lang="en-US" altLang="zh-CN" i="1">
                            <a:latin typeface="Cambria Math" panose="02040503050406030204" pitchFamily="18" charset="0"/>
                          </a:rPr>
                          <m:t>𝑡</m:t>
                        </m:r>
                      </m:e>
                      <m:sup>
                        <m:r>
                          <a:rPr lang="en-US" altLang="zh-CN" b="0" i="1" smtClean="0">
                            <a:latin typeface="Cambria Math" panose="02040503050406030204" pitchFamily="18" charset="0"/>
                          </a:rPr>
                          <m:t>3</m:t>
                        </m:r>
                      </m:sup>
                    </m:sSup>
                    <m:r>
                      <a:rPr lang="en-US" altLang="zh-CN" i="1">
                        <a:latin typeface="Cambria Math" panose="02040503050406030204" pitchFamily="18" charset="0"/>
                      </a:rPr>
                      <m:t>+</m:t>
                    </m:r>
                    <m:r>
                      <a:rPr lang="en-US" altLang="zh-CN" b="0" i="1" smtClean="0">
                        <a:latin typeface="Cambria Math" panose="02040503050406030204" pitchFamily="18" charset="0"/>
                      </a:rPr>
                      <m:t>1.5</m:t>
                    </m:r>
                  </m:oMath>
                </a14:m>
                <a:r>
                  <a:rPr lang="zh-CN" altLang="en-US" dirty="0">
                    <a:ea typeface="微软雅黑" panose="020B0503020204020204" pitchFamily="34" charset="-122"/>
                    <a:cs typeface="Times New Roman" panose="02020603050405020304" pitchFamily="18" charset="0"/>
                  </a:rPr>
                  <a:t>，单位是弧度（</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𝑟𝑎𝑑</m:t>
                    </m:r>
                  </m:oMath>
                </a14:m>
                <a:r>
                  <a:rPr lang="zh-CN" altLang="en-US" dirty="0">
                    <a:ea typeface="微软雅黑" panose="020B0503020204020204" pitchFamily="34" charset="-122"/>
                    <a:cs typeface="Times New Roman" panose="02020603050405020304" pitchFamily="18" charset="0"/>
                  </a:rPr>
                  <a:t>），求在</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𝑡</m:t>
                    </m:r>
                    <m:r>
                      <a:rPr lang="en-US" altLang="zh-CN" b="0" i="1" smtClean="0">
                        <a:latin typeface="Cambria Math" panose="02040503050406030204" pitchFamily="18" charset="0"/>
                        <a:ea typeface="Cambria Math" panose="02040503050406030204" pitchFamily="18" charset="0"/>
                      </a:rPr>
                      <m:t>=2.0</m:t>
                    </m:r>
                    <m:r>
                      <a:rPr lang="en-US" altLang="zh-CN" b="0" i="1" smtClean="0">
                        <a:latin typeface="Cambria Math" panose="02040503050406030204" pitchFamily="18" charset="0"/>
                        <a:ea typeface="Cambria Math" panose="02040503050406030204" pitchFamily="18" charset="0"/>
                      </a:rPr>
                      <m:t>𝑠</m:t>
                    </m:r>
                  </m:oMath>
                </a14:m>
                <a:r>
                  <a:rPr lang="zh-CN" altLang="en-US" dirty="0">
                    <a:ea typeface="微软雅黑" panose="020B0503020204020204" pitchFamily="34" charset="-122"/>
                    <a:cs typeface="Times New Roman" panose="02020603050405020304" pitchFamily="18" charset="0"/>
                  </a:rPr>
                  <a:t>时质点的角速度是</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，角加速度是</a:t>
                </a:r>
                <a:r>
                  <a:rPr lang="en-US" altLang="zh-CN" dirty="0">
                    <a:ea typeface="微软雅黑" panose="020B0503020204020204" pitchFamily="34" charset="-122"/>
                    <a:cs typeface="Times New Roman" panose="02020603050405020304" pitchFamily="18" charset="0"/>
                  </a:rPr>
                  <a:t>__________</a:t>
                </a:r>
                <a:r>
                  <a:rPr lang="zh-CN" altLang="en-US" dirty="0">
                    <a:ea typeface="微软雅黑" panose="020B0503020204020204" pitchFamily="34" charset="-122"/>
                    <a:cs typeface="Times New Roman" panose="02020603050405020304" pitchFamily="18" charset="0"/>
                  </a:rPr>
                  <a:t>。</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518419"/>
                <a:ext cx="8526239" cy="1384995"/>
              </a:xfrm>
              <a:prstGeom prst="rect">
                <a:avLst/>
              </a:prstGeom>
              <a:blipFill>
                <a:blip r:embed="rId2"/>
                <a:stretch>
                  <a:fillRect l="-1502" t="-4405" r="-143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2" name="TextBox 1"/>
          <p:cNvSpPr txBox="1">
            <a:spLocks noChangeArrowheads="1"/>
          </p:cNvSpPr>
          <p:nvPr/>
        </p:nvSpPr>
        <p:spPr bwMode="auto">
          <a:xfrm>
            <a:off x="2241772" y="3407894"/>
            <a:ext cx="8143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保守力作功与路径无关的数学表达式是</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a:t>
            </a:r>
          </a:p>
        </p:txBody>
      </p:sp>
      <p:sp>
        <p:nvSpPr>
          <p:cNvPr id="19" name="TextBox 1"/>
          <p:cNvSpPr txBox="1">
            <a:spLocks noChangeArrowheads="1"/>
          </p:cNvSpPr>
          <p:nvPr/>
        </p:nvSpPr>
        <p:spPr bwMode="auto">
          <a:xfrm>
            <a:off x="2241772" y="4100879"/>
            <a:ext cx="814387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反映保守力作功特点的数学表达式是</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文本框 19"/>
              <p:cNvSpPr txBox="1"/>
              <p:nvPr/>
            </p:nvSpPr>
            <p:spPr>
              <a:xfrm>
                <a:off x="4357949" y="2274404"/>
                <a:ext cx="142782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96</m:t>
                      </m:r>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357949" y="2274404"/>
                <a:ext cx="1427827"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6457337" y="2274404"/>
                <a:ext cx="160460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96</m:t>
                      </m:r>
                      <m:r>
                        <a:rPr lang="en-US" altLang="zh-CN" sz="2800" b="0" i="1" smtClean="0">
                          <a:solidFill>
                            <a:srgbClr val="0000FF"/>
                          </a:solidFill>
                          <a:latin typeface="Cambria Math" panose="02040503050406030204" pitchFamily="18" charset="0"/>
                        </a:rPr>
                        <m:t>𝑟𝑎𝑑</m:t>
                      </m:r>
                      <m:r>
                        <a:rPr lang="en-US" altLang="zh-CN" sz="2800" b="0" i="1" smtClean="0">
                          <a:solidFill>
                            <a:srgbClr val="0000FF"/>
                          </a:solidFill>
                          <a:latin typeface="Cambria Math" panose="02040503050406030204" pitchFamily="18" charset="0"/>
                        </a:rPr>
                        <m:t>/</m:t>
                      </m:r>
                      <m:sSup>
                        <m:sSupPr>
                          <m:ctrlPr>
                            <a:rPr lang="en-US" altLang="zh-CN" sz="2800" b="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𝑠</m:t>
                          </m:r>
                        </m:e>
                        <m:sup>
                          <m:r>
                            <a:rPr lang="en-US" altLang="zh-CN" sz="2800" b="0" i="1" smtClean="0">
                              <a:solidFill>
                                <a:srgbClr val="0000FF"/>
                              </a:solidFill>
                              <a:latin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6457337" y="2274404"/>
                <a:ext cx="1604605"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p:cNvSpPr txBox="1"/>
              <p:nvPr/>
            </p:nvSpPr>
            <p:spPr>
              <a:xfrm>
                <a:off x="4560408" y="4995089"/>
                <a:ext cx="1901995" cy="8810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hr m:val="∮"/>
                          <m:supHide m:val="on"/>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𝐿</m:t>
                          </m:r>
                        </m: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𝑙</m:t>
                              </m:r>
                            </m:e>
                          </m:acc>
                        </m:e>
                      </m:nary>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22" name="文本框 21"/>
              <p:cNvSpPr txBox="1">
                <a:spLocks noRot="1" noChangeAspect="1" noMove="1" noResize="1" noEditPoints="1" noAdjustHandles="1" noChangeArrowheads="1" noChangeShapeType="1" noTextEdit="1"/>
              </p:cNvSpPr>
              <p:nvPr/>
            </p:nvSpPr>
            <p:spPr>
              <a:xfrm>
                <a:off x="4560408" y="4995089"/>
                <a:ext cx="1901995" cy="881010"/>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2061743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2"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right)">
                                      <p:cBhvr>
                                        <p:cTn id="41" dur="500"/>
                                        <p:tgtEl>
                                          <p:spTgt spid="52"/>
                                        </p:tgtEl>
                                      </p:cBhvr>
                                    </p:animEffect>
                                  </p:childTnLst>
                                </p:cTn>
                              </p:par>
                            </p:childTnLst>
                          </p:cTn>
                        </p:par>
                        <p:par>
                          <p:cTn id="42" fill="hold">
                            <p:stCondLst>
                              <p:cond delay="1250"/>
                            </p:stCondLst>
                            <p:childTnLst>
                              <p:par>
                                <p:cTn id="43" presetID="22" presetClass="entr" presetSubtype="2" fill="hold" grpId="0" nodeType="after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wipe(right)">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47" presetClass="entr" presetSubtype="0" fill="hold" nodeType="clickEffect">
                                  <p:stCondLst>
                                    <p:cond delay="0"/>
                                  </p:stCondLst>
                                  <p:childTnLst>
                                    <p:set>
                                      <p:cBhvr>
                                        <p:cTn id="49" dur="1" fill="hold">
                                          <p:stCondLst>
                                            <p:cond delay="0"/>
                                          </p:stCondLst>
                                        </p:cTn>
                                        <p:tgtEl>
                                          <p:spTgt spid="37"/>
                                        </p:tgtEl>
                                        <p:attrNameLst>
                                          <p:attrName>style.visibility</p:attrName>
                                        </p:attrNameLst>
                                      </p:cBhvr>
                                      <p:to>
                                        <p:strVal val="visible"/>
                                      </p:to>
                                    </p:set>
                                    <p:animEffect transition="in" filter="fade">
                                      <p:cBhvr>
                                        <p:cTn id="50" dur="750"/>
                                        <p:tgtEl>
                                          <p:spTgt spid="37"/>
                                        </p:tgtEl>
                                      </p:cBhvr>
                                    </p:animEffect>
                                    <p:anim calcmode="lin" valueType="num">
                                      <p:cBhvr>
                                        <p:cTn id="51" dur="750" fill="hold"/>
                                        <p:tgtEl>
                                          <p:spTgt spid="37"/>
                                        </p:tgtEl>
                                        <p:attrNameLst>
                                          <p:attrName>ppt_x</p:attrName>
                                        </p:attrNameLst>
                                      </p:cBhvr>
                                      <p:tavLst>
                                        <p:tav tm="0">
                                          <p:val>
                                            <p:strVal val="#ppt_x"/>
                                          </p:val>
                                        </p:tav>
                                        <p:tav tm="100000">
                                          <p:val>
                                            <p:strVal val="#ppt_x"/>
                                          </p:val>
                                        </p:tav>
                                      </p:tavLst>
                                    </p:anim>
                                    <p:anim calcmode="lin" valueType="num">
                                      <p:cBhvr>
                                        <p:cTn id="52"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wipe(left)">
                                      <p:cBhvr>
                                        <p:cTn id="5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1" y="1878988"/>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grpSp>
        <p:nvGrpSpPr>
          <p:cNvPr id="34" name="组合 33"/>
          <p:cNvGrpSpPr>
            <a:grpSpLocks/>
          </p:cNvGrpSpPr>
          <p:nvPr/>
        </p:nvGrpSpPr>
        <p:grpSpPr bwMode="auto">
          <a:xfrm>
            <a:off x="10768012" y="3258670"/>
            <a:ext cx="1103312" cy="1103312"/>
            <a:chOff x="1161143" y="1538514"/>
            <a:chExt cx="1103086" cy="1103086"/>
          </a:xfrm>
        </p:grpSpPr>
        <p:sp>
          <p:nvSpPr>
            <p:cNvPr id="35"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6"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7" name="组合 36"/>
          <p:cNvGrpSpPr>
            <a:grpSpLocks/>
          </p:cNvGrpSpPr>
          <p:nvPr/>
        </p:nvGrpSpPr>
        <p:grpSpPr bwMode="auto">
          <a:xfrm>
            <a:off x="10768010" y="4622811"/>
            <a:ext cx="1103312" cy="1103312"/>
            <a:chOff x="1161143" y="1538514"/>
            <a:chExt cx="1103086" cy="1103086"/>
          </a:xfrm>
        </p:grpSpPr>
        <p:sp>
          <p:nvSpPr>
            <p:cNvPr id="38"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9"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dirty="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518419"/>
                <a:ext cx="8526239" cy="1384995"/>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一质点作直线运动，它的运动方程是</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𝑥</m:t>
                    </m:r>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𝑏</m:t>
                    </m:r>
                    <m:r>
                      <a:rPr lang="en-US" altLang="zh-CN" i="1">
                        <a:latin typeface="Cambria Math" panose="02040503050406030204" pitchFamily="18" charset="0"/>
                      </a:rPr>
                      <m:t>𝑡</m:t>
                    </m:r>
                    <m:r>
                      <a:rPr lang="en-US" altLang="zh-CN" i="1">
                        <a:latin typeface="Cambria Math" panose="02040503050406030204" pitchFamily="18" charset="0"/>
                      </a:rPr>
                      <m:t>+</m:t>
                    </m:r>
                    <m:r>
                      <a:rPr lang="en-US" altLang="zh-CN" b="0" i="1" smtClean="0">
                        <a:latin typeface="Cambria Math" panose="02040503050406030204" pitchFamily="18" charset="0"/>
                      </a:rPr>
                      <m:t>𝑐</m:t>
                    </m:r>
                    <m:sSup>
                      <m:sSupPr>
                        <m:ctrlPr>
                          <a:rPr lang="en-US" altLang="zh-CN" i="1">
                            <a:latin typeface="Cambria Math"/>
                          </a:rPr>
                        </m:ctrlPr>
                      </m:sSupPr>
                      <m:e>
                        <m:r>
                          <a:rPr lang="en-US" altLang="zh-CN" i="1">
                            <a:latin typeface="Cambria Math" panose="02040503050406030204" pitchFamily="18" charset="0"/>
                          </a:rPr>
                          <m:t>𝑡</m:t>
                        </m:r>
                      </m:e>
                      <m:sup>
                        <m:r>
                          <a:rPr lang="en-US" altLang="zh-CN" i="1">
                            <a:latin typeface="Cambria Math" panose="02040503050406030204" pitchFamily="18" charset="0"/>
                          </a:rPr>
                          <m:t>2</m:t>
                        </m:r>
                      </m:sup>
                    </m:sSup>
                  </m:oMath>
                </a14:m>
                <a:r>
                  <a:rPr lang="zh-CN" altLang="en-US" dirty="0">
                    <a:ea typeface="微软雅黑" panose="020B0503020204020204" pitchFamily="34" charset="-122"/>
                    <a:cs typeface="Times New Roman" panose="02020603050405020304" pitchFamily="18" charset="0"/>
                  </a:rPr>
                  <a:t>，方程中</a:t>
                </a:r>
                <a14:m>
                  <m:oMath xmlns:m="http://schemas.openxmlformats.org/officeDocument/2006/math">
                    <m:r>
                      <a:rPr lang="en-US" altLang="zh-CN" i="1">
                        <a:latin typeface="Cambria Math" panose="02040503050406030204" pitchFamily="18" charset="0"/>
                      </a:rPr>
                      <m:t>𝑎</m:t>
                    </m:r>
                    <m:r>
                      <a:rPr lang="zh-CN" altLang="en-US" i="1">
                        <a:latin typeface="Cambria Math" panose="02040503050406030204" pitchFamily="18" charset="0"/>
                      </a:rPr>
                      <m:t>、</m:t>
                    </m:r>
                    <m:r>
                      <a:rPr lang="en-US" altLang="zh-CN" i="1">
                        <a:latin typeface="Cambria Math" panose="02040503050406030204" pitchFamily="18" charset="0"/>
                      </a:rPr>
                      <m:t>𝑏</m:t>
                    </m:r>
                  </m:oMath>
                </a14:m>
                <a:r>
                  <a:rPr lang="zh-CN" altLang="en-US" dirty="0">
                    <a:ea typeface="微软雅黑" panose="020B0503020204020204" pitchFamily="34" charset="-122"/>
                    <a:cs typeface="Times New Roman" panose="02020603050405020304" pitchFamily="18" charset="0"/>
                  </a:rPr>
                  <a:t>是常数，此质点的速度为</a:t>
                </a:r>
                <a:r>
                  <a:rPr lang="en-US" altLang="zh-CN" dirty="0">
                    <a:ea typeface="微软雅黑" panose="020B0503020204020204" pitchFamily="34" charset="-122"/>
                    <a:cs typeface="Times New Roman" panose="02020603050405020304" pitchFamily="18" charset="0"/>
                  </a:rPr>
                  <a:t>________</a:t>
                </a:r>
                <a:r>
                  <a:rPr lang="zh-CN" altLang="en-US" dirty="0">
                    <a:ea typeface="微软雅黑" panose="020B0503020204020204" pitchFamily="34" charset="-122"/>
                    <a:cs typeface="Times New Roman" panose="02020603050405020304" pitchFamily="18" charset="0"/>
                  </a:rPr>
                  <a:t>，加速度为</a:t>
                </a:r>
                <a:r>
                  <a:rPr lang="en-US" altLang="zh-CN" dirty="0">
                    <a:ea typeface="微软雅黑" panose="020B0503020204020204" pitchFamily="34" charset="-122"/>
                    <a:cs typeface="Times New Roman" panose="02020603050405020304" pitchFamily="18" charset="0"/>
                  </a:rPr>
                  <a:t>____________</a:t>
                </a:r>
                <a:r>
                  <a:rPr lang="zh-CN" altLang="en-US" dirty="0">
                    <a:ea typeface="微软雅黑" panose="020B0503020204020204" pitchFamily="34" charset="-122"/>
                    <a:cs typeface="Times New Roman" panose="02020603050405020304" pitchFamily="18" charset="0"/>
                  </a:rPr>
                  <a:t>。</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518419"/>
                <a:ext cx="8526239" cy="1384995"/>
              </a:xfrm>
              <a:prstGeom prst="rect">
                <a:avLst/>
              </a:prstGeom>
              <a:blipFill>
                <a:blip r:embed="rId2"/>
                <a:stretch>
                  <a:fillRect l="-1502" t="-4405" r="-1431" b="-11454"/>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2" name="TextBox 1"/>
          <p:cNvSpPr txBox="1">
            <a:spLocks noChangeArrowheads="1"/>
          </p:cNvSpPr>
          <p:nvPr/>
        </p:nvSpPr>
        <p:spPr bwMode="auto">
          <a:xfrm>
            <a:off x="2241772" y="3407894"/>
            <a:ext cx="814387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一均匀圆盘状飞轮质量为</a:t>
            </a:r>
            <a:r>
              <a:rPr lang="en-US" altLang="zh-CN" dirty="0">
                <a:ea typeface="微软雅黑" panose="020B0503020204020204" pitchFamily="34" charset="-122"/>
                <a:cs typeface="Times New Roman" panose="02020603050405020304" pitchFamily="18" charset="0"/>
              </a:rPr>
              <a:t>20</a:t>
            </a:r>
            <a:r>
              <a:rPr lang="en-US" altLang="zh-CN" i="1" dirty="0">
                <a:ea typeface="微软雅黑" panose="020B0503020204020204" pitchFamily="34" charset="-122"/>
                <a:cs typeface="Times New Roman" panose="02020603050405020304" pitchFamily="18" charset="0"/>
              </a:rPr>
              <a:t>Kg</a:t>
            </a:r>
            <a:r>
              <a:rPr lang="zh-CN" altLang="en-US" dirty="0">
                <a:ea typeface="微软雅黑" panose="020B0503020204020204" pitchFamily="34" charset="-122"/>
                <a:cs typeface="Times New Roman" panose="02020603050405020304" pitchFamily="18" charset="0"/>
              </a:rPr>
              <a:t>，半径为</a:t>
            </a:r>
            <a:r>
              <a:rPr lang="en-US" altLang="zh-CN" dirty="0">
                <a:ea typeface="微软雅黑" panose="020B0503020204020204" pitchFamily="34" charset="-122"/>
                <a:cs typeface="Times New Roman" panose="02020603050405020304" pitchFamily="18" charset="0"/>
              </a:rPr>
              <a:t>0.5</a:t>
            </a:r>
            <a:r>
              <a:rPr lang="en-US" altLang="zh-CN" i="1" dirty="0">
                <a:ea typeface="微软雅黑" panose="020B0503020204020204" pitchFamily="34" charset="-122"/>
                <a:cs typeface="Times New Roman" panose="02020603050405020304" pitchFamily="18" charset="0"/>
              </a:rPr>
              <a:t>m</a:t>
            </a:r>
            <a:r>
              <a:rPr lang="zh-CN" altLang="en-US" dirty="0">
                <a:ea typeface="微软雅黑" panose="020B0503020204020204" pitchFamily="34" charset="-122"/>
                <a:cs typeface="Times New Roman" panose="02020603050405020304" pitchFamily="18" charset="0"/>
              </a:rPr>
              <a:t>，当它以每分钟</a:t>
            </a:r>
            <a:r>
              <a:rPr lang="en-US" altLang="zh-CN" dirty="0">
                <a:ea typeface="微软雅黑" panose="020B0503020204020204" pitchFamily="34" charset="-122"/>
                <a:cs typeface="Times New Roman" panose="02020603050405020304" pitchFamily="18" charset="0"/>
              </a:rPr>
              <a:t>60</a:t>
            </a:r>
            <a:r>
              <a:rPr lang="zh-CN" altLang="en-US" dirty="0">
                <a:ea typeface="微软雅黑" panose="020B0503020204020204" pitchFamily="34" charset="-122"/>
                <a:cs typeface="Times New Roman" panose="02020603050405020304" pitchFamily="18" charset="0"/>
              </a:rPr>
              <a:t>转的速率旋转时，其转动动能为</a:t>
            </a:r>
            <a:r>
              <a:rPr lang="en-US" altLang="zh-CN" dirty="0">
                <a:ea typeface="微软雅黑" panose="020B0503020204020204" pitchFamily="34" charset="-122"/>
                <a:cs typeface="Times New Roman" panose="02020603050405020304" pitchFamily="18" charset="0"/>
              </a:rPr>
              <a:t>______</a:t>
            </a:r>
            <a:r>
              <a:rPr lang="zh-CN" altLang="en-US" dirty="0">
                <a:ea typeface="微软雅黑" panose="020B0503020204020204" pitchFamily="34"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0" name="文本框 19"/>
              <p:cNvSpPr txBox="1"/>
              <p:nvPr/>
            </p:nvSpPr>
            <p:spPr>
              <a:xfrm>
                <a:off x="4455572" y="2274404"/>
                <a:ext cx="123258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𝑏</m:t>
                      </m:r>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𝑐𝑡</m:t>
                      </m:r>
                    </m:oMath>
                  </m:oMathPara>
                </a14:m>
                <a:endParaRPr lang="zh-CN" altLang="en-US" sz="2800" dirty="0">
                  <a:solidFill>
                    <a:srgbClr val="0000FF"/>
                  </a:solidFill>
                  <a:latin typeface="+mn-lt"/>
                  <a:ea typeface="+mn-ea"/>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4455572" y="2274404"/>
                <a:ext cx="1232582"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p:cNvSpPr txBox="1"/>
              <p:nvPr/>
            </p:nvSpPr>
            <p:spPr>
              <a:xfrm>
                <a:off x="7027106" y="2274404"/>
                <a:ext cx="46506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rPr>
                        <m:t>2</m:t>
                      </m:r>
                      <m:r>
                        <a:rPr lang="en-US" altLang="zh-CN" sz="2800" b="0" i="1" smtClean="0">
                          <a:solidFill>
                            <a:srgbClr val="0000FF"/>
                          </a:solidFill>
                          <a:latin typeface="Cambria Math" panose="02040503050406030204" pitchFamily="18" charset="0"/>
                        </a:rPr>
                        <m:t>𝑐</m:t>
                      </m:r>
                    </m:oMath>
                  </m:oMathPara>
                </a14:m>
                <a:endParaRPr lang="zh-CN" altLang="en-US" sz="2800" dirty="0">
                  <a:solidFill>
                    <a:srgbClr val="0000FF"/>
                  </a:solidFill>
                  <a:latin typeface="+mn-lt"/>
                  <a:ea typeface="+mn-ea"/>
                </a:endParaRPr>
              </a:p>
            </p:txBody>
          </p:sp>
        </mc:Choice>
        <mc:Fallback xmlns="">
          <p:sp>
            <p:nvSpPr>
              <p:cNvPr id="21" name="文本框 20"/>
              <p:cNvSpPr txBox="1">
                <a:spLocks noRot="1" noChangeAspect="1" noMove="1" noResize="1" noEditPoints="1" noAdjustHandles="1" noChangeArrowheads="1" noChangeShapeType="1" noTextEdit="1"/>
              </p:cNvSpPr>
              <p:nvPr/>
            </p:nvSpPr>
            <p:spPr>
              <a:xfrm>
                <a:off x="7027106" y="2274404"/>
                <a:ext cx="465064"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2596024" y="4645521"/>
                <a:ext cx="1862368"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𝐼</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𝑅</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3" name="矩形 22"/>
              <p:cNvSpPr>
                <a:spLocks noRot="1" noChangeAspect="1" noMove="1" noResize="1" noEditPoints="1" noAdjustHandles="1" noChangeArrowheads="1" noChangeShapeType="1" noTextEdit="1"/>
              </p:cNvSpPr>
              <p:nvPr/>
            </p:nvSpPr>
            <p:spPr>
              <a:xfrm>
                <a:off x="2596024" y="4645521"/>
                <a:ext cx="1862368"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4822469" y="4622811"/>
                <a:ext cx="3705438" cy="9017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𝑛</m:t>
                          </m:r>
                          <m:r>
                            <a:rPr lang="en-US" altLang="zh-CN" sz="2800" b="0" i="1" smtClean="0">
                              <a:solidFill>
                                <a:srgbClr val="0000FF"/>
                              </a:solidFill>
                              <a:latin typeface="Cambria Math" panose="02040503050406030204" pitchFamily="18" charset="0"/>
                              <a:ea typeface="Cambria Math" panose="02040503050406030204" pitchFamily="18" charset="0"/>
                            </a:rPr>
                            <m:t>∙2</m:t>
                          </m:r>
                          <m:r>
                            <a:rPr lang="zh-CN" altLang="en-US" sz="2800" b="0" i="1" smtClean="0">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𝑡</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60×</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num>
                        <m:den>
                          <m:r>
                            <a:rPr lang="en-US" altLang="zh-CN" sz="2800" b="0" i="1" smtClean="0">
                              <a:solidFill>
                                <a:srgbClr val="0000FF"/>
                              </a:solidFill>
                              <a:latin typeface="Cambria Math" panose="02040503050406030204" pitchFamily="18" charset="0"/>
                              <a:ea typeface="Cambria Math" panose="02040503050406030204" pitchFamily="18" charset="0"/>
                            </a:rPr>
                            <m:t>60</m:t>
                          </m:r>
                        </m:den>
                      </m:f>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4822469" y="4622811"/>
                <a:ext cx="3705438" cy="90178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8391255" y="4833393"/>
                <a:ext cx="199439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r>
                        <a:rPr lang="en-US" altLang="zh-CN" sz="2800" b="0" i="1" smtClean="0">
                          <a:solidFill>
                            <a:srgbClr val="0000FF"/>
                          </a:solidFill>
                          <a:latin typeface="Cambria Math" panose="02040503050406030204" pitchFamily="18" charset="0"/>
                          <a:ea typeface="Cambria Math" panose="02040503050406030204" pitchFamily="18" charset="0"/>
                        </a:rPr>
                        <m:t>𝑟𝑎𝑑</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8391255" y="4833393"/>
                <a:ext cx="1994392"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6" name="矩形 25"/>
              <p:cNvSpPr/>
              <p:nvPr/>
            </p:nvSpPr>
            <p:spPr>
              <a:xfrm>
                <a:off x="3456292" y="5463949"/>
                <a:ext cx="200138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𝐾</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𝐼</m:t>
                      </m:r>
                      <m:sSup>
                        <m:sSupPr>
                          <m:ctrlPr>
                            <a:rPr lang="en-US" altLang="zh-CN" sz="2800" b="0" i="1" smtClean="0">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6" name="矩形 25"/>
              <p:cNvSpPr>
                <a:spLocks noRot="1" noChangeAspect="1" noMove="1" noResize="1" noEditPoints="1" noAdjustHandles="1" noChangeArrowheads="1" noChangeShapeType="1" noTextEdit="1"/>
              </p:cNvSpPr>
              <p:nvPr/>
            </p:nvSpPr>
            <p:spPr>
              <a:xfrm>
                <a:off x="3456292" y="5463949"/>
                <a:ext cx="2001382" cy="8989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p:cNvSpPr/>
              <p:nvPr/>
            </p:nvSpPr>
            <p:spPr>
              <a:xfrm>
                <a:off x="5273292" y="5494273"/>
                <a:ext cx="3530582"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r>
                        <a:rPr lang="en-US" altLang="zh-CN" sz="2800" i="1">
                          <a:solidFill>
                            <a:srgbClr val="0000FF"/>
                          </a:solidFill>
                          <a:latin typeface="Cambria Math" panose="02040503050406030204" pitchFamily="18" charset="0"/>
                          <a:ea typeface="Cambria Math" panose="02040503050406030204" pitchFamily="18" charset="0"/>
                        </a:rPr>
                        <m:t>𝑚</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𝑅</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zh-CN" altLang="en-US" sz="2800" i="1">
                                  <a:solidFill>
                                    <a:srgbClr val="0000FF"/>
                                  </a:solidFill>
                                  <a:latin typeface="Cambria Math" panose="02040503050406030204" pitchFamily="18" charset="0"/>
                                  <a:ea typeface="Cambria Math" panose="02040503050406030204" pitchFamily="18" charset="0"/>
                                </a:rPr>
                                <m:t>𝜋</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7" name="矩形 26"/>
              <p:cNvSpPr>
                <a:spLocks noRot="1" noChangeAspect="1" noMove="1" noResize="1" noEditPoints="1" noAdjustHandles="1" noChangeArrowheads="1" noChangeShapeType="1" noTextEdit="1"/>
              </p:cNvSpPr>
              <p:nvPr/>
            </p:nvSpPr>
            <p:spPr>
              <a:xfrm>
                <a:off x="5273292" y="5494273"/>
                <a:ext cx="3530582" cy="8989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矩形 39"/>
              <p:cNvSpPr/>
              <p:nvPr/>
            </p:nvSpPr>
            <p:spPr>
              <a:xfrm>
                <a:off x="8634206" y="5695208"/>
                <a:ext cx="1240981"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=5</m:t>
                      </m:r>
                      <m:sSup>
                        <m:sSupPr>
                          <m:ctrlPr>
                            <a:rPr lang="en-US" altLang="zh-CN" sz="2800" i="1">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𝜋</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40" name="矩形 39"/>
              <p:cNvSpPr>
                <a:spLocks noRot="1" noChangeAspect="1" noMove="1" noResize="1" noEditPoints="1" noAdjustHandles="1" noChangeArrowheads="1" noChangeShapeType="1" noTextEdit="1"/>
              </p:cNvSpPr>
              <p:nvPr/>
            </p:nvSpPr>
            <p:spPr>
              <a:xfrm>
                <a:off x="8634206" y="5695208"/>
                <a:ext cx="1240981" cy="523220"/>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7680676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wipe(left)">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Effect transition="in" filter="fade">
                                      <p:cBhvr>
                                        <p:cTn id="35" dur="750"/>
                                        <p:tgtEl>
                                          <p:spTgt spid="34"/>
                                        </p:tgtEl>
                                      </p:cBhvr>
                                    </p:animEffect>
                                    <p:anim calcmode="lin" valueType="num">
                                      <p:cBhvr>
                                        <p:cTn id="36" dur="750" fill="hold"/>
                                        <p:tgtEl>
                                          <p:spTgt spid="34"/>
                                        </p:tgtEl>
                                        <p:attrNameLst>
                                          <p:attrName>ppt_x</p:attrName>
                                        </p:attrNameLst>
                                      </p:cBhvr>
                                      <p:tavLst>
                                        <p:tav tm="0">
                                          <p:val>
                                            <p:strVal val="#ppt_x"/>
                                          </p:val>
                                        </p:tav>
                                        <p:tav tm="100000">
                                          <p:val>
                                            <p:strVal val="#ppt_x"/>
                                          </p:val>
                                        </p:tav>
                                      </p:tavLst>
                                    </p:anim>
                                    <p:anim calcmode="lin" valueType="num">
                                      <p:cBhvr>
                                        <p:cTn id="37" dur="750" fill="hold"/>
                                        <p:tgtEl>
                                          <p:spTgt spid="34"/>
                                        </p:tgtEl>
                                        <p:attrNameLst>
                                          <p:attrName>ppt_y</p:attrName>
                                        </p:attrNameLst>
                                      </p:cBhvr>
                                      <p:tavLst>
                                        <p:tav tm="0">
                                          <p:val>
                                            <p:strVal val="#ppt_y-.1"/>
                                          </p:val>
                                        </p:tav>
                                        <p:tav tm="100000">
                                          <p:val>
                                            <p:strVal val="#ppt_y"/>
                                          </p:val>
                                        </p:tav>
                                      </p:tavLst>
                                    </p:anim>
                                  </p:childTnLst>
                                </p:cTn>
                              </p:par>
                            </p:childTnLst>
                          </p:cTn>
                        </p:par>
                        <p:par>
                          <p:cTn id="38" fill="hold">
                            <p:stCondLst>
                              <p:cond delay="750"/>
                            </p:stCondLst>
                            <p:childTnLst>
                              <p:par>
                                <p:cTn id="39" presetID="22" presetClass="entr" presetSubtype="2" fill="hold" grpId="0" nodeType="afterEffect">
                                  <p:stCondLst>
                                    <p:cond delay="0"/>
                                  </p:stCondLst>
                                  <p:childTnLst>
                                    <p:set>
                                      <p:cBhvr>
                                        <p:cTn id="40" dur="1" fill="hold">
                                          <p:stCondLst>
                                            <p:cond delay="0"/>
                                          </p:stCondLst>
                                        </p:cTn>
                                        <p:tgtEl>
                                          <p:spTgt spid="52"/>
                                        </p:tgtEl>
                                        <p:attrNameLst>
                                          <p:attrName>style.visibility</p:attrName>
                                        </p:attrNameLst>
                                      </p:cBhvr>
                                      <p:to>
                                        <p:strVal val="visible"/>
                                      </p:to>
                                    </p:set>
                                    <p:animEffect transition="in" filter="wipe(right)">
                                      <p:cBhvr>
                                        <p:cTn id="41" dur="500"/>
                                        <p:tgtEl>
                                          <p:spTgt spid="52"/>
                                        </p:tgtEl>
                                      </p:cBhvr>
                                    </p:animEffect>
                                  </p:childTnLst>
                                </p:cTn>
                              </p:par>
                            </p:childTnLst>
                          </p:cTn>
                        </p:par>
                      </p:childTnLst>
                    </p:cTn>
                  </p:par>
                  <p:par>
                    <p:cTn id="42" fill="hold">
                      <p:stCondLst>
                        <p:cond delay="indefinite"/>
                      </p:stCondLst>
                      <p:childTnLst>
                        <p:par>
                          <p:cTn id="43" fill="hold">
                            <p:stCondLst>
                              <p:cond delay="0"/>
                            </p:stCondLst>
                            <p:childTnLst>
                              <p:par>
                                <p:cTn id="44" presetID="47" presetClass="entr" presetSubtype="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fade">
                                      <p:cBhvr>
                                        <p:cTn id="46" dur="750"/>
                                        <p:tgtEl>
                                          <p:spTgt spid="37"/>
                                        </p:tgtEl>
                                      </p:cBhvr>
                                    </p:animEffect>
                                    <p:anim calcmode="lin" valueType="num">
                                      <p:cBhvr>
                                        <p:cTn id="47" dur="750" fill="hold"/>
                                        <p:tgtEl>
                                          <p:spTgt spid="37"/>
                                        </p:tgtEl>
                                        <p:attrNameLst>
                                          <p:attrName>ppt_x</p:attrName>
                                        </p:attrNameLst>
                                      </p:cBhvr>
                                      <p:tavLst>
                                        <p:tav tm="0">
                                          <p:val>
                                            <p:strVal val="#ppt_x"/>
                                          </p:val>
                                        </p:tav>
                                        <p:tav tm="100000">
                                          <p:val>
                                            <p:strVal val="#ppt_x"/>
                                          </p:val>
                                        </p:tav>
                                      </p:tavLst>
                                    </p:anim>
                                    <p:anim calcmode="lin" valueType="num">
                                      <p:cBhvr>
                                        <p:cTn id="48" dur="75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wipe(left)">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wipe(left)">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wipe(left)">
                                      <p:cBhvr>
                                        <p:cTn id="63" dur="500"/>
                                        <p:tgtEl>
                                          <p:spTgt spid="25"/>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wipe(left)">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wipe(left)">
                                      <p:cBhvr>
                                        <p:cTn id="73" dur="500"/>
                                        <p:tgtEl>
                                          <p:spTgt spid="27"/>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40"/>
                                        </p:tgtEl>
                                        <p:attrNameLst>
                                          <p:attrName>style.visibility</p:attrName>
                                        </p:attrNameLst>
                                      </p:cBhvr>
                                      <p:to>
                                        <p:strVal val="visible"/>
                                      </p:to>
                                    </p:set>
                                    <p:animEffect transition="in" filter="wipe(left)">
                                      <p:cBhvr>
                                        <p:cTn id="7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20" grpId="0"/>
      <p:bldP spid="21" grpId="0"/>
      <p:bldP spid="23" grpId="0"/>
      <p:bldP spid="24" grpId="0"/>
      <p:bldP spid="25" grpId="0"/>
      <p:bldP spid="26" grpId="0"/>
      <p:bldP spid="27" grpId="0"/>
      <p:bldP spid="4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动量、机械能以及对一轴的角动量都守恒</a:t>
              </a:r>
            </a:p>
          </p:txBody>
        </p:sp>
      </p:grpSp>
      <p:grpSp>
        <p:nvGrpSpPr>
          <p:cNvPr id="37" name="组合 36"/>
          <p:cNvGrpSpPr>
            <a:grpSpLocks/>
          </p:cNvGrpSpPr>
          <p:nvPr/>
        </p:nvGrpSpPr>
        <p:grpSpPr bwMode="auto">
          <a:xfrm>
            <a:off x="1617663" y="2887663"/>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动量、机械能守恒，但角动量是否守恒不能断定</a:t>
              </a:r>
            </a:p>
          </p:txBody>
        </p:sp>
      </p:grpSp>
      <p:grpSp>
        <p:nvGrpSpPr>
          <p:cNvPr id="38" name="组合 37"/>
          <p:cNvGrpSpPr>
            <a:grpSpLocks/>
          </p:cNvGrpSpPr>
          <p:nvPr/>
        </p:nvGrpSpPr>
        <p:grpSpPr bwMode="auto">
          <a:xfrm>
            <a:off x="1617663" y="3736975"/>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动量守恒，但机械能和角动量守恒与否不能断定</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动量和角动量守恒，但机械能是否守恒不能断定</a:t>
              </a:r>
            </a:p>
          </p:txBody>
        </p:sp>
      </p:grpSp>
      <p:grpSp>
        <p:nvGrpSpPr>
          <p:cNvPr id="33" name="组合 32"/>
          <p:cNvGrpSpPr>
            <a:grpSpLocks/>
          </p:cNvGrpSpPr>
          <p:nvPr/>
        </p:nvGrpSpPr>
        <p:grpSpPr bwMode="auto">
          <a:xfrm>
            <a:off x="695325" y="3869097"/>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11210" y="600044"/>
            <a:ext cx="8866187" cy="954107"/>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一力学系统由两个质点组成，它们之间只有引力作用。若两质点所受外力的矢量和为零，则此系统</a:t>
            </a:r>
          </a:p>
        </p:txBody>
      </p:sp>
    </p:spTree>
    <p:extLst>
      <p:ext uri="{BB962C8B-B14F-4D97-AF65-F5344CB8AC3E}">
        <p14:creationId xmlns:p14="http://schemas.microsoft.com/office/powerpoint/2010/main" val="381603851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3" y="2304582"/>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518419"/>
                <a:ext cx="8526239"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质量为</a:t>
                </a:r>
                <a14:m>
                  <m:oMath xmlns:m="http://schemas.openxmlformats.org/officeDocument/2006/math">
                    <m:r>
                      <a:rPr lang="en-US" altLang="zh-CN" i="1">
                        <a:latin typeface="Cambria Math" panose="02040503050406030204" pitchFamily="18" charset="0"/>
                        <a:ea typeface="微软雅黑" panose="020B0503020204020204" pitchFamily="34" charset="-122"/>
                      </a:rPr>
                      <m:t>𝑚</m:t>
                    </m:r>
                  </m:oMath>
                </a14:m>
                <a:r>
                  <a:rPr lang="zh-CN" altLang="en-US" dirty="0">
                    <a:ea typeface="微软雅黑" panose="020B0503020204020204" pitchFamily="34" charset="-122"/>
                    <a:cs typeface="Times New Roman" panose="02020603050405020304" pitchFamily="18" charset="0"/>
                  </a:rPr>
                  <a:t>的雨滴静止下落，设雨滴所受阻力与速度反向，大小与速度成正比，比例系数为</a:t>
                </a:r>
                <a14:m>
                  <m:oMath xmlns:m="http://schemas.openxmlformats.org/officeDocument/2006/math">
                    <m:r>
                      <a:rPr lang="en-US" altLang="zh-CN" b="0" i="1" smtClean="0">
                        <a:latin typeface="Cambria Math" panose="02040503050406030204" pitchFamily="18" charset="0"/>
                        <a:ea typeface="微软雅黑" panose="020B0503020204020204" pitchFamily="34" charset="-122"/>
                      </a:rPr>
                      <m:t>𝑘</m:t>
                    </m:r>
                  </m:oMath>
                </a14:m>
                <a:r>
                  <a:rPr lang="zh-CN" altLang="en-US" dirty="0">
                    <a:ea typeface="微软雅黑" panose="020B0503020204020204" pitchFamily="34" charset="-122"/>
                    <a:cs typeface="Times New Roman" panose="02020603050405020304" pitchFamily="18" charset="0"/>
                  </a:rPr>
                  <a:t>，求：</a:t>
                </a:r>
                <a:endParaRPr lang="en-US" altLang="zh-CN" dirty="0">
                  <a:ea typeface="微软雅黑" panose="020B0503020204020204" pitchFamily="34" charset="-122"/>
                  <a:cs typeface="Times New Roman" panose="02020603050405020304" pitchFamily="18" charset="0"/>
                </a:endParaRP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）雨滴的速度随时间变化的函数式；</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）雨滴的最大速度</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518419"/>
                <a:ext cx="8526239" cy="1815882"/>
              </a:xfrm>
              <a:prstGeom prst="rect">
                <a:avLst/>
              </a:prstGeom>
              <a:blipFill>
                <a:blip r:embed="rId2"/>
                <a:stretch>
                  <a:fillRect l="-1502" t="-3356" r="-1431"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2" name="TextBox 1"/>
          <p:cNvSpPr txBox="1">
            <a:spLocks noChangeArrowheads="1"/>
          </p:cNvSpPr>
          <p:nvPr/>
        </p:nvSpPr>
        <p:spPr bwMode="auto">
          <a:xfrm>
            <a:off x="2241772" y="2469010"/>
            <a:ext cx="814387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解：（</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）雨滴受力如图，选择向下为正方向，根据牛顿第二定律</a:t>
            </a:r>
          </a:p>
        </p:txBody>
      </p:sp>
      <p:sp>
        <p:nvSpPr>
          <p:cNvPr id="19" name="Oval 46"/>
          <p:cNvSpPr>
            <a:spLocks noChangeArrowheads="1"/>
          </p:cNvSpPr>
          <p:nvPr/>
        </p:nvSpPr>
        <p:spPr bwMode="auto">
          <a:xfrm>
            <a:off x="8969597" y="4592857"/>
            <a:ext cx="358775" cy="35877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47"/>
          <p:cNvSpPr>
            <a:spLocks noChangeShapeType="1"/>
          </p:cNvSpPr>
          <p:nvPr/>
        </p:nvSpPr>
        <p:spPr bwMode="auto">
          <a:xfrm>
            <a:off x="9168034" y="4943695"/>
            <a:ext cx="0" cy="7921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8"/>
          <p:cNvSpPr>
            <a:spLocks noChangeShapeType="1"/>
          </p:cNvSpPr>
          <p:nvPr/>
        </p:nvSpPr>
        <p:spPr bwMode="auto">
          <a:xfrm flipV="1">
            <a:off x="9152159" y="4027707"/>
            <a:ext cx="0" cy="57626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9"/>
          <p:cNvSpPr>
            <a:spLocks noChangeShapeType="1"/>
          </p:cNvSpPr>
          <p:nvPr/>
        </p:nvSpPr>
        <p:spPr bwMode="auto">
          <a:xfrm>
            <a:off x="9831609" y="4297582"/>
            <a:ext cx="0" cy="13335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2" name="文本框 1"/>
              <p:cNvSpPr txBox="1"/>
              <p:nvPr/>
            </p:nvSpPr>
            <p:spPr>
              <a:xfrm>
                <a:off x="4044388" y="3618685"/>
                <a:ext cx="2698046" cy="81804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𝑚𝑔</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𝑘𝑣</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𝑑𝑣</m:t>
                          </m:r>
                        </m:num>
                        <m:den>
                          <m:r>
                            <a:rPr lang="en-US" altLang="zh-CN" sz="2800" b="0" i="1" smtClean="0">
                              <a:solidFill>
                                <a:srgbClr val="0000FF"/>
                              </a:solidFill>
                              <a:latin typeface="Cambria Math" panose="02040503050406030204" pitchFamily="18" charset="0"/>
                              <a:ea typeface="+mn-ea"/>
                            </a:rPr>
                            <m:t>𝑑𝑡</m:t>
                          </m:r>
                        </m:den>
                      </m:f>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4044388" y="3618685"/>
                <a:ext cx="2698046" cy="81804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p:cNvSpPr txBox="1"/>
              <p:nvPr/>
            </p:nvSpPr>
            <p:spPr>
              <a:xfrm>
                <a:off x="8890222" y="5742207"/>
                <a:ext cx="61690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𝑚𝑔</m:t>
                      </m:r>
                    </m:oMath>
                  </m:oMathPara>
                </a14:m>
                <a:endParaRPr lang="zh-CN" altLang="en-US" sz="2800" dirty="0">
                  <a:solidFill>
                    <a:srgbClr val="0000FF"/>
                  </a:solidFill>
                  <a:latin typeface="+mn-lt"/>
                  <a:ea typeface="+mn-ea"/>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8890222" y="5742207"/>
                <a:ext cx="616900"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8890222" y="3529689"/>
                <a:ext cx="4946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𝑘𝑣</m:t>
                      </m:r>
                    </m:oMath>
                  </m:oMathPara>
                </a14:m>
                <a:endParaRPr lang="zh-CN" altLang="en-US" sz="2800" dirty="0">
                  <a:solidFill>
                    <a:srgbClr val="0000FF"/>
                  </a:solidFill>
                  <a:latin typeface="+mn-lt"/>
                  <a:ea typeface="+mn-ea"/>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8890222" y="3529689"/>
                <a:ext cx="494623"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9685896" y="5631082"/>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9685896" y="5631082"/>
                <a:ext cx="291426"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8" name="文本框 57"/>
              <p:cNvSpPr txBox="1"/>
              <p:nvPr/>
            </p:nvSpPr>
            <p:spPr>
              <a:xfrm>
                <a:off x="4044388" y="4632316"/>
                <a:ext cx="3056350" cy="893578"/>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i="1">
                              <a:solidFill>
                                <a:srgbClr val="0000FF"/>
                              </a:solidFill>
                              <a:latin typeface="Cambria Math" panose="02040503050406030204" pitchFamily="18" charset="0"/>
                            </a:rPr>
                            <m:t>𝑑𝑣</m:t>
                          </m:r>
                        </m:num>
                        <m:den>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𝑘𝑣</m:t>
                              </m:r>
                            </m:e>
                          </m:d>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den>
                      </m:f>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𝑑𝑡</m:t>
                      </m:r>
                    </m:oMath>
                  </m:oMathPara>
                </a14:m>
                <a:endParaRPr lang="zh-CN" altLang="en-US" sz="2800" dirty="0">
                  <a:solidFill>
                    <a:srgbClr val="0000FF"/>
                  </a:solidFill>
                  <a:latin typeface="+mn-lt"/>
                  <a:ea typeface="+mn-ea"/>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4044388" y="4632316"/>
                <a:ext cx="3056350" cy="893578"/>
              </a:xfrm>
              <a:prstGeom prst="rect">
                <a:avLst/>
              </a:prstGeom>
              <a:blipFill>
                <a:blip r:embed="rId7"/>
                <a:stretch>
                  <a:fillRect/>
                </a:stretch>
              </a:blipFill>
            </p:spPr>
            <p:txBody>
              <a:bodyPr/>
              <a:lstStyle/>
              <a:p>
                <a:r>
                  <a:rPr lang="zh-CN" altLang="en-US">
                    <a:noFill/>
                  </a:rPr>
                  <a:t> </a:t>
                </a:r>
              </a:p>
            </p:txBody>
          </p:sp>
        </mc:Fallback>
      </mc:AlternateContent>
      <p:sp>
        <p:nvSpPr>
          <p:cNvPr id="59" name="Text Box 39"/>
          <p:cNvSpPr txBox="1">
            <a:spLocks noChangeArrowheads="1"/>
          </p:cNvSpPr>
          <p:nvPr/>
        </p:nvSpPr>
        <p:spPr bwMode="auto">
          <a:xfrm>
            <a:off x="3286446" y="5735857"/>
            <a:ext cx="2108514"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r>
              <a:rPr lang="zh-CN" altLang="en-US" dirty="0"/>
              <a:t>初始条件： </a:t>
            </a:r>
          </a:p>
        </p:txBody>
      </p:sp>
      <mc:AlternateContent xmlns:mc="http://schemas.openxmlformats.org/markup-compatibility/2006" xmlns:a14="http://schemas.microsoft.com/office/drawing/2010/main">
        <mc:Choice Requires="a14">
          <p:sp>
            <p:nvSpPr>
              <p:cNvPr id="60" name="文本框 59"/>
              <p:cNvSpPr txBox="1"/>
              <p:nvPr/>
            </p:nvSpPr>
            <p:spPr>
              <a:xfrm>
                <a:off x="5155868" y="5742207"/>
                <a:ext cx="1349023" cy="430887"/>
              </a:xfrm>
              <a:prstGeom prst="rect">
                <a:avLst/>
              </a:prstGeom>
              <a:noFill/>
            </p:spPr>
            <p:txBody>
              <a:bodyPr wrap="squar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5155868" y="5742207"/>
                <a:ext cx="1349023"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6779362" y="5742207"/>
                <a:ext cx="96186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=0</m:t>
                      </m:r>
                    </m:oMath>
                  </m:oMathPara>
                </a14:m>
                <a:endParaRPr lang="zh-CN" altLang="en-US" sz="2800" dirty="0">
                  <a:solidFill>
                    <a:srgbClr val="0000FF"/>
                  </a:solidFill>
                  <a:latin typeface="+mn-lt"/>
                  <a:ea typeface="+mn-ea"/>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6779362" y="5742207"/>
                <a:ext cx="961866" cy="430887"/>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7079190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par>
                          <p:cTn id="21" fill="hold">
                            <p:stCondLst>
                              <p:cond delay="750"/>
                            </p:stCondLst>
                            <p:childTnLst>
                              <p:par>
                                <p:cTn id="22" presetID="22" presetClass="entr" presetSubtype="2" fill="hold" grpId="0" nodeType="after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ipe(right)">
                                      <p:cBhvr>
                                        <p:cTn id="24" dur="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wipe(up)">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wipe(left)">
                                      <p:cBhvr>
                                        <p:cTn id="39" dur="500"/>
                                        <p:tgtEl>
                                          <p:spTgt spid="45"/>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nodeType="click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wipe(down)">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wipe(left)">
                                      <p:cBhvr>
                                        <p:cTn id="49" dur="500"/>
                                        <p:tgtEl>
                                          <p:spTgt spid="46"/>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1" fill="hold" nodeType="clickEffect">
                                  <p:stCondLst>
                                    <p:cond delay="0"/>
                                  </p:stCondLst>
                                  <p:childTnLst>
                                    <p:set>
                                      <p:cBhvr>
                                        <p:cTn id="53" dur="1" fill="hold">
                                          <p:stCondLst>
                                            <p:cond delay="0"/>
                                          </p:stCondLst>
                                        </p:cTn>
                                        <p:tgtEl>
                                          <p:spTgt spid="22"/>
                                        </p:tgtEl>
                                        <p:attrNameLst>
                                          <p:attrName>style.visibility</p:attrName>
                                        </p:attrNameLst>
                                      </p:cBhvr>
                                      <p:to>
                                        <p:strVal val="visible"/>
                                      </p:to>
                                    </p:set>
                                    <p:animEffect transition="in" filter="wipe(up)">
                                      <p:cBhvr>
                                        <p:cTn id="54" dur="500"/>
                                        <p:tgtEl>
                                          <p:spTgt spid="2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animEffect transition="in" filter="wipe(left)">
                                      <p:cBhvr>
                                        <p:cTn id="59" dur="500"/>
                                        <p:tgtEl>
                                          <p:spTgt spid="57"/>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58"/>
                                        </p:tgtEl>
                                        <p:attrNameLst>
                                          <p:attrName>style.visibility</p:attrName>
                                        </p:attrNameLst>
                                      </p:cBhvr>
                                      <p:to>
                                        <p:strVal val="visible"/>
                                      </p:to>
                                    </p:set>
                                    <p:animEffect transition="in" filter="wipe(left)">
                                      <p:cBhvr>
                                        <p:cTn id="69" dur="500"/>
                                        <p:tgtEl>
                                          <p:spTgt spid="58"/>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8" fill="hold" grpId="0" nodeType="clickEffect">
                                  <p:stCondLst>
                                    <p:cond delay="0"/>
                                  </p:stCondLst>
                                  <p:childTnLst>
                                    <p:set>
                                      <p:cBhvr>
                                        <p:cTn id="73" dur="1" fill="hold">
                                          <p:stCondLst>
                                            <p:cond delay="0"/>
                                          </p:stCondLst>
                                        </p:cTn>
                                        <p:tgtEl>
                                          <p:spTgt spid="59"/>
                                        </p:tgtEl>
                                        <p:attrNameLst>
                                          <p:attrName>style.visibility</p:attrName>
                                        </p:attrNameLst>
                                      </p:cBhvr>
                                      <p:to>
                                        <p:strVal val="visible"/>
                                      </p:to>
                                    </p:set>
                                    <p:animEffect transition="in" filter="wipe(left)">
                                      <p:cBhvr>
                                        <p:cTn id="74" dur="500"/>
                                        <p:tgtEl>
                                          <p:spTgt spid="59"/>
                                        </p:tgtEl>
                                      </p:cBhvr>
                                    </p:animEffect>
                                  </p:childTnLst>
                                </p:cTn>
                              </p:par>
                            </p:childTnLst>
                          </p:cTn>
                        </p:par>
                      </p:childTnLst>
                    </p:cTn>
                  </p:par>
                  <p:par>
                    <p:cTn id="75" fill="hold">
                      <p:stCondLst>
                        <p:cond delay="indefinite"/>
                      </p:stCondLst>
                      <p:childTnLst>
                        <p:par>
                          <p:cTn id="76" fill="hold">
                            <p:stCondLst>
                              <p:cond delay="0"/>
                            </p:stCondLst>
                            <p:childTnLst>
                              <p:par>
                                <p:cTn id="77" presetID="22" presetClass="entr" presetSubtype="8" fill="hold" grpId="0" nodeType="clickEffect">
                                  <p:stCondLst>
                                    <p:cond delay="0"/>
                                  </p:stCondLst>
                                  <p:childTnLst>
                                    <p:set>
                                      <p:cBhvr>
                                        <p:cTn id="78" dur="1" fill="hold">
                                          <p:stCondLst>
                                            <p:cond delay="0"/>
                                          </p:stCondLst>
                                        </p:cTn>
                                        <p:tgtEl>
                                          <p:spTgt spid="60"/>
                                        </p:tgtEl>
                                        <p:attrNameLst>
                                          <p:attrName>style.visibility</p:attrName>
                                        </p:attrNameLst>
                                      </p:cBhvr>
                                      <p:to>
                                        <p:strVal val="visible"/>
                                      </p:to>
                                    </p:set>
                                    <p:animEffect transition="in" filter="wipe(left)">
                                      <p:cBhvr>
                                        <p:cTn id="79" dur="500"/>
                                        <p:tgtEl>
                                          <p:spTgt spid="60"/>
                                        </p:tgtEl>
                                      </p:cBhvr>
                                    </p:animEffect>
                                  </p:childTnLst>
                                </p:cTn>
                              </p:par>
                            </p:childTnLst>
                          </p:cTn>
                        </p:par>
                      </p:childTnLst>
                    </p:cTn>
                  </p:par>
                  <p:par>
                    <p:cTn id="80" fill="hold">
                      <p:stCondLst>
                        <p:cond delay="indefinite"/>
                      </p:stCondLst>
                      <p:childTnLst>
                        <p:par>
                          <p:cTn id="81" fill="hold">
                            <p:stCondLst>
                              <p:cond delay="0"/>
                            </p:stCondLst>
                            <p:childTnLst>
                              <p:par>
                                <p:cTn id="82" presetID="22" presetClass="entr" presetSubtype="8" fill="hold" grpId="0" nodeType="clickEffect">
                                  <p:stCondLst>
                                    <p:cond delay="0"/>
                                  </p:stCondLst>
                                  <p:childTnLst>
                                    <p:set>
                                      <p:cBhvr>
                                        <p:cTn id="83" dur="1" fill="hold">
                                          <p:stCondLst>
                                            <p:cond delay="0"/>
                                          </p:stCondLst>
                                        </p:cTn>
                                        <p:tgtEl>
                                          <p:spTgt spid="61"/>
                                        </p:tgtEl>
                                        <p:attrNameLst>
                                          <p:attrName>style.visibility</p:attrName>
                                        </p:attrNameLst>
                                      </p:cBhvr>
                                      <p:to>
                                        <p:strVal val="visible"/>
                                      </p:to>
                                    </p:set>
                                    <p:animEffect transition="in" filter="wipe(left)">
                                      <p:cBhvr>
                                        <p:cTn id="84"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2" grpId="0"/>
      <p:bldP spid="19" grpId="0" animBg="1"/>
      <p:bldP spid="2" grpId="0"/>
      <p:bldP spid="45" grpId="0"/>
      <p:bldP spid="46" grpId="0"/>
      <p:bldP spid="57" grpId="0"/>
      <p:bldP spid="58" grpId="0"/>
      <p:bldP spid="59" grpId="0"/>
      <p:bldP spid="60" grpId="0"/>
      <p:bldP spid="6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014208" y="746557"/>
            <a:ext cx="1087100" cy="2643405"/>
            <a:chOff x="9014208" y="746557"/>
            <a:chExt cx="1087100" cy="2643405"/>
          </a:xfrm>
        </p:grpSpPr>
        <p:sp>
          <p:nvSpPr>
            <p:cNvPr id="19" name="Oval 46"/>
            <p:cNvSpPr>
              <a:spLocks noChangeArrowheads="1"/>
            </p:cNvSpPr>
            <p:nvPr/>
          </p:nvSpPr>
          <p:spPr bwMode="auto">
            <a:xfrm>
              <a:off x="9093583" y="1809725"/>
              <a:ext cx="358775" cy="358775"/>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20" name="Line 47"/>
            <p:cNvSpPr>
              <a:spLocks noChangeShapeType="1"/>
            </p:cNvSpPr>
            <p:nvPr/>
          </p:nvSpPr>
          <p:spPr bwMode="auto">
            <a:xfrm>
              <a:off x="9292020" y="2160563"/>
              <a:ext cx="0" cy="792162"/>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1" name="Line 48"/>
            <p:cNvSpPr>
              <a:spLocks noChangeShapeType="1"/>
            </p:cNvSpPr>
            <p:nvPr/>
          </p:nvSpPr>
          <p:spPr bwMode="auto">
            <a:xfrm flipV="1">
              <a:off x="9276145" y="1244575"/>
              <a:ext cx="0" cy="576263"/>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22" name="Line 49"/>
            <p:cNvSpPr>
              <a:spLocks noChangeShapeType="1"/>
            </p:cNvSpPr>
            <p:nvPr/>
          </p:nvSpPr>
          <p:spPr bwMode="auto">
            <a:xfrm>
              <a:off x="9955595" y="1514450"/>
              <a:ext cx="0" cy="1333500"/>
            </a:xfrm>
            <a:prstGeom prst="line">
              <a:avLst/>
            </a:prstGeom>
            <a:noFill/>
            <a:ln w="28575">
              <a:solidFill>
                <a:srgbClr val="0000FF"/>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mc:AlternateContent xmlns:mc="http://schemas.openxmlformats.org/markup-compatibility/2006" xmlns:a14="http://schemas.microsoft.com/office/drawing/2010/main">
          <mc:Choice Requires="a14">
            <p:sp>
              <p:nvSpPr>
                <p:cNvPr id="45" name="文本框 44"/>
                <p:cNvSpPr txBox="1"/>
                <p:nvPr/>
              </p:nvSpPr>
              <p:spPr>
                <a:xfrm>
                  <a:off x="9014208" y="2959075"/>
                  <a:ext cx="61690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𝑚𝑔</m:t>
                        </m:r>
                      </m:oMath>
                    </m:oMathPara>
                  </a14:m>
                  <a:endParaRPr lang="zh-CN" altLang="en-US" sz="2800" dirty="0">
                    <a:solidFill>
                      <a:srgbClr val="0000FF"/>
                    </a:solidFill>
                    <a:latin typeface="+mn-lt"/>
                    <a:ea typeface="+mn-ea"/>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9014208" y="2959075"/>
                  <a:ext cx="616900" cy="430887"/>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9014208" y="746557"/>
                  <a:ext cx="49462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𝑘𝑣</m:t>
                        </m:r>
                      </m:oMath>
                    </m:oMathPara>
                  </a14:m>
                  <a:endParaRPr lang="zh-CN" altLang="en-US" sz="2800" dirty="0">
                    <a:solidFill>
                      <a:srgbClr val="0000FF"/>
                    </a:solidFill>
                    <a:latin typeface="+mn-lt"/>
                    <a:ea typeface="+mn-ea"/>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9014208" y="746557"/>
                  <a:ext cx="494623" cy="43088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p:cNvSpPr txBox="1"/>
                <p:nvPr/>
              </p:nvSpPr>
              <p:spPr>
                <a:xfrm>
                  <a:off x="9809882" y="2847950"/>
                  <a:ext cx="29142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𝑥</m:t>
                        </m:r>
                      </m:oMath>
                    </m:oMathPara>
                  </a14:m>
                  <a:endParaRPr lang="zh-CN" altLang="en-US" sz="2800" dirty="0">
                    <a:solidFill>
                      <a:srgbClr val="0000FF"/>
                    </a:solidFill>
                    <a:latin typeface="+mn-lt"/>
                    <a:ea typeface="+mn-ea"/>
                  </a:endParaRPr>
                </a:p>
              </p:txBody>
            </p:sp>
          </mc:Choice>
          <mc:Fallback xmlns="">
            <p:sp>
              <p:nvSpPr>
                <p:cNvPr id="57" name="文本框 56"/>
                <p:cNvSpPr txBox="1">
                  <a:spLocks noRot="1" noChangeAspect="1" noMove="1" noResize="1" noEditPoints="1" noAdjustHandles="1" noChangeArrowheads="1" noChangeShapeType="1" noTextEdit="1"/>
                </p:cNvSpPr>
                <p:nvPr/>
              </p:nvSpPr>
              <p:spPr>
                <a:xfrm>
                  <a:off x="9809882" y="2847950"/>
                  <a:ext cx="291426" cy="430887"/>
                </a:xfrm>
                <a:prstGeom prst="rect">
                  <a:avLst/>
                </a:prstGeom>
                <a:blipFill>
                  <a:blip r:embed="rId4"/>
                  <a:stretch>
                    <a:fillRect/>
                  </a:stretch>
                </a:blipFill>
              </p:spPr>
              <p:txBody>
                <a:bodyPr/>
                <a:lstStyle/>
                <a:p>
                  <a:r>
                    <a:rPr lang="zh-CN" altLang="en-US">
                      <a:noFill/>
                    </a:rPr>
                    <a:t> </a:t>
                  </a:r>
                </a:p>
              </p:txBody>
            </p:sp>
          </mc:Fallback>
        </mc:AlternateContent>
      </p:grpSp>
      <mc:AlternateContent xmlns:mc="http://schemas.openxmlformats.org/markup-compatibility/2006" xmlns:a14="http://schemas.microsoft.com/office/drawing/2010/main">
        <mc:Choice Requires="a14">
          <p:sp>
            <p:nvSpPr>
              <p:cNvPr id="58" name="文本框 57"/>
              <p:cNvSpPr txBox="1"/>
              <p:nvPr/>
            </p:nvSpPr>
            <p:spPr>
              <a:xfrm>
                <a:off x="2807314" y="2062247"/>
                <a:ext cx="3360728" cy="73795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𝑚𝑔</m:t>
                          </m:r>
                        </m:num>
                        <m:den>
                          <m:r>
                            <a:rPr lang="en-US" altLang="zh-CN" sz="2800" b="0" i="1" smtClean="0">
                              <a:solidFill>
                                <a:srgbClr val="0000FF"/>
                              </a:solidFill>
                              <a:latin typeface="Cambria Math" panose="02040503050406030204" pitchFamily="18" charset="0"/>
                              <a:ea typeface="+mn-ea"/>
                            </a:rPr>
                            <m:t>𝑘</m:t>
                          </m:r>
                        </m:den>
                      </m:f>
                      <m:d>
                        <m:dPr>
                          <m:ctrlPr>
                            <a:rPr lang="en-US" altLang="zh-CN" sz="2800" i="1">
                              <a:solidFill>
                                <a:srgbClr val="0000FF"/>
                              </a:solidFill>
                              <a:latin typeface="Cambria Math"/>
                            </a:rPr>
                          </m:ctrlPr>
                        </m:dPr>
                        <m:e>
                          <m:r>
                            <a:rPr lang="en-US" altLang="zh-CN" sz="2800" b="0" i="1" smtClean="0">
                              <a:solidFill>
                                <a:srgbClr val="0000FF"/>
                              </a:solidFill>
                              <a:latin typeface="Cambria Math" panose="02040503050406030204" pitchFamily="18" charset="0"/>
                            </a:rPr>
                            <m:t>1</m:t>
                          </m:r>
                          <m:r>
                            <a:rPr lang="en-US" altLang="zh-CN" sz="2800" i="1">
                              <a:solidFill>
                                <a:srgbClr val="0000FF"/>
                              </a:solidFill>
                              <a:latin typeface="Cambria Math" panose="02040503050406030204" pitchFamily="18" charset="0"/>
                            </a:rPr>
                            <m:t>−</m:t>
                          </m:r>
                          <m:sSup>
                            <m:sSupPr>
                              <m:ctrlPr>
                                <a:rPr lang="en-US" altLang="zh-CN" sz="2800" i="1" smtClean="0">
                                  <a:solidFill>
                                    <a:srgbClr val="0000FF"/>
                                  </a:solidFill>
                                  <a:latin typeface="Cambria Math"/>
                                </a:rPr>
                              </m:ctrlPr>
                            </m:sSupPr>
                            <m:e>
                              <m:r>
                                <a:rPr lang="en-US" altLang="zh-CN" sz="2800" b="0" i="1" smtClean="0">
                                  <a:solidFill>
                                    <a:srgbClr val="0000FF"/>
                                  </a:solidFill>
                                  <a:latin typeface="Cambria Math" panose="02040503050406030204" pitchFamily="18" charset="0"/>
                                </a:rPr>
                                <m:t>𝑒</m:t>
                              </m:r>
                            </m:e>
                            <m: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𝑘𝑡</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𝑚</m:t>
                              </m:r>
                            </m:sup>
                          </m:sSup>
                        </m:e>
                      </m:d>
                    </m:oMath>
                  </m:oMathPara>
                </a14:m>
                <a:endParaRPr lang="zh-CN" altLang="en-US" sz="2800" dirty="0">
                  <a:solidFill>
                    <a:srgbClr val="0000FF"/>
                  </a:solidFill>
                  <a:latin typeface="+mn-lt"/>
                  <a:ea typeface="+mn-ea"/>
                </a:endParaRPr>
              </a:p>
            </p:txBody>
          </p:sp>
        </mc:Choice>
        <mc:Fallback xmlns="">
          <p:sp>
            <p:nvSpPr>
              <p:cNvPr id="58" name="文本框 57"/>
              <p:cNvSpPr txBox="1">
                <a:spLocks noRot="1" noChangeAspect="1" noMove="1" noResize="1" noEditPoints="1" noAdjustHandles="1" noChangeArrowheads="1" noChangeShapeType="1" noTextEdit="1"/>
              </p:cNvSpPr>
              <p:nvPr/>
            </p:nvSpPr>
            <p:spPr>
              <a:xfrm>
                <a:off x="2807314" y="2062247"/>
                <a:ext cx="3360728" cy="73795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9" name="Text Box 39"/>
              <p:cNvSpPr txBox="1">
                <a:spLocks noChangeArrowheads="1"/>
              </p:cNvSpPr>
              <p:nvPr/>
            </p:nvSpPr>
            <p:spPr bwMode="auto">
              <a:xfrm>
                <a:off x="2807314" y="3855166"/>
                <a:ext cx="2075968" cy="51911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r>
                  <a:rPr lang="zh-CN" altLang="en-US" dirty="0"/>
                  <a:t>当</a:t>
                </a:r>
                <a14:m>
                  <m:oMath xmlns:m="http://schemas.openxmlformats.org/officeDocument/2006/math">
                    <m:r>
                      <a:rPr lang="en-US" altLang="zh-CN" i="1">
                        <a:latin typeface="Cambria Math" panose="02040503050406030204" pitchFamily="18" charset="0"/>
                      </a:rPr>
                      <m:t>𝑡</m:t>
                    </m:r>
                    <m:r>
                      <a:rPr lang="en-US" altLang="zh-CN" i="1" smtClean="0">
                        <a:latin typeface="Cambria Math" panose="02040503050406030204" pitchFamily="18" charset="0"/>
                        <a:ea typeface="Cambria Math" panose="02040503050406030204" pitchFamily="18" charset="0"/>
                      </a:rPr>
                      <m:t>→∞</m:t>
                    </m:r>
                  </m:oMath>
                </a14:m>
                <a:r>
                  <a:rPr lang="zh-CN" altLang="en-US" dirty="0"/>
                  <a:t>时</a:t>
                </a:r>
              </a:p>
            </p:txBody>
          </p:sp>
        </mc:Choice>
        <mc:Fallback xmlns="">
          <p:sp>
            <p:nvSpPr>
              <p:cNvPr id="59" name="Text Box 39"/>
              <p:cNvSpPr txBox="1">
                <a:spLocks noRot="1" noChangeAspect="1" noMove="1" noResize="1" noEditPoints="1" noAdjustHandles="1" noChangeArrowheads="1" noChangeShapeType="1" noTextEdit="1"/>
              </p:cNvSpPr>
              <p:nvPr/>
            </p:nvSpPr>
            <p:spPr bwMode="auto">
              <a:xfrm>
                <a:off x="2807314" y="3855166"/>
                <a:ext cx="2075968" cy="519113"/>
              </a:xfrm>
              <a:prstGeom prst="rect">
                <a:avLst/>
              </a:prstGeom>
              <a:blipFill>
                <a:blip r:embed="rId6"/>
                <a:stretch>
                  <a:fillRect l="-6176" t="-11628" b="-3139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p:cNvSpPr txBox="1"/>
              <p:nvPr/>
            </p:nvSpPr>
            <p:spPr>
              <a:xfrm>
                <a:off x="2807314" y="662166"/>
                <a:ext cx="3972048" cy="96353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𝑣</m:t>
                          </m:r>
                        </m:sup>
                        <m:e>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𝑑𝑣</m:t>
                              </m:r>
                            </m:num>
                            <m:den>
                              <m:d>
                                <m:dPr>
                                  <m:ctrlPr>
                                    <a:rPr lang="en-US" altLang="zh-CN" sz="2800" i="1">
                                      <a:solidFill>
                                        <a:srgbClr val="0000FF"/>
                                      </a:solidFill>
                                      <a:latin typeface="Cambria Math"/>
                                    </a:rPr>
                                  </m:ctrlPr>
                                </m:dPr>
                                <m:e>
                                  <m:r>
                                    <a:rPr lang="en-US" altLang="zh-CN" sz="2800" i="1">
                                      <a:solidFill>
                                        <a:srgbClr val="0000FF"/>
                                      </a:solidFill>
                                      <a:latin typeface="Cambria Math" panose="02040503050406030204" pitchFamily="18" charset="0"/>
                                    </a:rPr>
                                    <m:t>𝑚𝑔</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𝑘𝑣</m:t>
                                  </m:r>
                                </m:e>
                              </m:d>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den>
                          </m:f>
                        </m:e>
                      </m:nary>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r>
                            <m:rPr>
                              <m:brk m:alnAt="23"/>
                            </m:rPr>
                            <a:rPr lang="en-US" altLang="zh-CN" sz="2800" b="0" i="1" smtClean="0">
                              <a:solidFill>
                                <a:srgbClr val="0000FF"/>
                              </a:solidFill>
                              <a:latin typeface="Cambria Math" panose="02040503050406030204" pitchFamily="18" charset="0"/>
                              <a:ea typeface="+mn-ea"/>
                            </a:rPr>
                            <m:t>0</m:t>
                          </m:r>
                        </m:sub>
                        <m:sup>
                          <m:r>
                            <a:rPr lang="en-US" altLang="zh-CN" sz="2800" b="0" i="1" smtClean="0">
                              <a:solidFill>
                                <a:srgbClr val="0000FF"/>
                              </a:solidFill>
                              <a:latin typeface="Cambria Math" panose="02040503050406030204" pitchFamily="18" charset="0"/>
                              <a:ea typeface="+mn-ea"/>
                            </a:rPr>
                            <m:t>𝑡</m:t>
                          </m:r>
                        </m:sup>
                        <m:e>
                          <m:r>
                            <a:rPr lang="en-US" altLang="zh-CN" sz="2800" b="0" i="1" smtClean="0">
                              <a:solidFill>
                                <a:srgbClr val="0000FF"/>
                              </a:solidFill>
                              <a:latin typeface="Cambria Math" panose="02040503050406030204" pitchFamily="18" charset="0"/>
                              <a:ea typeface="+mn-ea"/>
                            </a:rPr>
                            <m:t>𝑑𝑡</m:t>
                          </m:r>
                        </m:e>
                      </m:nary>
                    </m:oMath>
                  </m:oMathPara>
                </a14:m>
                <a:endParaRPr lang="zh-CN" altLang="en-US" sz="2800" dirty="0">
                  <a:solidFill>
                    <a:srgbClr val="0000FF"/>
                  </a:solidFill>
                  <a:latin typeface="+mn-lt"/>
                  <a:ea typeface="+mn-ea"/>
                </a:endParaRPr>
              </a:p>
            </p:txBody>
          </p:sp>
        </mc:Choice>
        <mc:Fallback xmlns="">
          <p:sp>
            <p:nvSpPr>
              <p:cNvPr id="23" name="文本框 22"/>
              <p:cNvSpPr txBox="1">
                <a:spLocks noRot="1" noChangeAspect="1" noMove="1" noResize="1" noEditPoints="1" noAdjustHandles="1" noChangeArrowheads="1" noChangeShapeType="1" noTextEdit="1"/>
              </p:cNvSpPr>
              <p:nvPr/>
            </p:nvSpPr>
            <p:spPr>
              <a:xfrm>
                <a:off x="2807314" y="662166"/>
                <a:ext cx="3972048" cy="963534"/>
              </a:xfrm>
              <a:prstGeom prst="rect">
                <a:avLst/>
              </a:prstGeom>
              <a:blipFill>
                <a:blip r:embed="rId7"/>
                <a:stretch>
                  <a:fillRect/>
                </a:stretch>
              </a:blipFill>
            </p:spPr>
            <p:txBody>
              <a:bodyPr/>
              <a:lstStyle/>
              <a:p>
                <a:r>
                  <a:rPr lang="zh-CN" altLang="en-US">
                    <a:noFill/>
                  </a:rPr>
                  <a:t> </a:t>
                </a:r>
              </a:p>
            </p:txBody>
          </p:sp>
        </mc:Fallback>
      </mc:AlternateContent>
      <p:sp>
        <p:nvSpPr>
          <p:cNvPr id="3" name="矩形 2"/>
          <p:cNvSpPr/>
          <p:nvPr/>
        </p:nvSpPr>
        <p:spPr>
          <a:xfrm>
            <a:off x="1416346" y="2975143"/>
            <a:ext cx="35958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a:t>
            </a:r>
            <a:r>
              <a:rPr kumimoji="1" lang="en-US" altLang="zh-CN"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2</a:t>
            </a:r>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）雨滴的最大速度</a:t>
            </a:r>
          </a:p>
        </p:txBody>
      </p:sp>
      <mc:AlternateContent xmlns:mc="http://schemas.openxmlformats.org/markup-compatibility/2006" xmlns:a14="http://schemas.microsoft.com/office/drawing/2010/main">
        <mc:Choice Requires="a14">
          <p:sp>
            <p:nvSpPr>
              <p:cNvPr id="24" name="文本框 23"/>
              <p:cNvSpPr txBox="1"/>
              <p:nvPr/>
            </p:nvSpPr>
            <p:spPr>
              <a:xfrm>
                <a:off x="5028996" y="3883295"/>
                <a:ext cx="1851469" cy="446982"/>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p>
                        <m:sSupPr>
                          <m:ctrlPr>
                            <a:rPr lang="en-US" altLang="zh-CN" sz="2800" i="1" smtClean="0">
                              <a:solidFill>
                                <a:srgbClr val="0000FF"/>
                              </a:solidFill>
                              <a:latin typeface="Cambria Math"/>
                            </a:rPr>
                          </m:ctrlPr>
                        </m:sSupPr>
                        <m:e>
                          <m:r>
                            <a:rPr lang="en-US" altLang="zh-CN" sz="2800" i="1">
                              <a:solidFill>
                                <a:srgbClr val="0000FF"/>
                              </a:solidFill>
                              <a:latin typeface="Cambria Math" panose="02040503050406030204" pitchFamily="18" charset="0"/>
                            </a:rPr>
                            <m:t>𝑒</m:t>
                          </m:r>
                        </m:e>
                        <m:sup>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𝑘𝑡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𝑚</m:t>
                          </m:r>
                        </m:sup>
                      </m:sSup>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5028996" y="3883295"/>
                <a:ext cx="1851469" cy="44698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4106564" y="4836765"/>
                <a:ext cx="1844864" cy="73795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𝑣</m:t>
                          </m:r>
                        </m:e>
                        <m:sub>
                          <m:r>
                            <a:rPr lang="en-US" altLang="zh-CN" sz="2800" b="0" i="1" smtClean="0">
                              <a:solidFill>
                                <a:srgbClr val="0000FF"/>
                              </a:solidFill>
                              <a:latin typeface="Cambria Math" panose="02040503050406030204" pitchFamily="18" charset="0"/>
                              <a:ea typeface="+mn-ea"/>
                            </a:rPr>
                            <m:t>𝑚𝑎𝑥</m:t>
                          </m:r>
                        </m:sub>
                      </m:sSub>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𝑚𝑔</m:t>
                          </m:r>
                        </m:num>
                        <m:den>
                          <m:r>
                            <a:rPr lang="en-US" altLang="zh-CN" sz="2800" b="0" i="1" smtClean="0">
                              <a:solidFill>
                                <a:srgbClr val="0000FF"/>
                              </a:solidFill>
                              <a:latin typeface="Cambria Math" panose="02040503050406030204" pitchFamily="18" charset="0"/>
                              <a:ea typeface="+mn-ea"/>
                            </a:rPr>
                            <m:t>𝑘</m:t>
                          </m:r>
                        </m:den>
                      </m:f>
                    </m:oMath>
                  </m:oMathPara>
                </a14:m>
                <a:endParaRPr lang="zh-CN" altLang="en-US" sz="2800" dirty="0">
                  <a:solidFill>
                    <a:srgbClr val="0000FF"/>
                  </a:solidFill>
                  <a:latin typeface="+mn-lt"/>
                  <a:ea typeface="+mn-ea"/>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4106564" y="4836765"/>
                <a:ext cx="1844864" cy="737959"/>
              </a:xfrm>
              <a:prstGeom prst="rect">
                <a:avLst/>
              </a:prstGeom>
              <a:blipFill>
                <a:blip r:embed="rId9"/>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7705377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wipe(left)">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5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left)">
                                      <p:cBhvr>
                                        <p:cTn id="27" dur="500"/>
                                        <p:tgtEl>
                                          <p:spTgt spid="2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left)">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P spid="59" grpId="0"/>
      <p:bldP spid="23" grpId="0"/>
      <p:bldP spid="3" grpId="0"/>
      <p:bldP spid="24"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2241772" y="518419"/>
                <a:ext cx="8526239" cy="18158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质量为</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𝑚</m:t>
                        </m:r>
                      </m:e>
                      <m:sub>
                        <m:r>
                          <a:rPr lang="en-US" altLang="zh-CN" b="0" i="1" smtClean="0">
                            <a:latin typeface="Cambria Math" panose="02040503050406030204" pitchFamily="18" charset="0"/>
                          </a:rPr>
                          <m:t>1</m:t>
                        </m:r>
                      </m:sub>
                    </m:sSub>
                  </m:oMath>
                </a14:m>
                <a:r>
                  <a:rPr lang="zh-CN" altLang="en-US" dirty="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𝑚</m:t>
                        </m:r>
                      </m:e>
                      <m:sub>
                        <m:r>
                          <a:rPr lang="en-US" altLang="zh-CN" b="0" i="1" smtClean="0">
                            <a:latin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的物体</a:t>
                </a:r>
                <a14:m>
                  <m:oMath xmlns:m="http://schemas.openxmlformats.org/officeDocument/2006/math">
                    <m:r>
                      <a:rPr lang="en-US" altLang="zh-CN" b="0" i="1" smtClean="0">
                        <a:latin typeface="Cambria Math" panose="02040503050406030204" pitchFamily="18" charset="0"/>
                      </a:rPr>
                      <m:t>𝐴</m:t>
                    </m:r>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rPr>
                      <m:t>𝐵</m:t>
                    </m:r>
                  </m:oMath>
                </a14:m>
                <a:r>
                  <a:rPr lang="zh-CN" altLang="en-US" dirty="0">
                    <a:ea typeface="微软雅黑" panose="020B0503020204020204" pitchFamily="34" charset="-122"/>
                    <a:cs typeface="Times New Roman" panose="02020603050405020304" pitchFamily="18" charset="0"/>
                  </a:rPr>
                  <a:t>分别悬挂在如图所示的组合轮两端。设两轮的内外半径分别为</a:t>
                </a:r>
                <a14:m>
                  <m:oMath xmlns:m="http://schemas.openxmlformats.org/officeDocument/2006/math">
                    <m:r>
                      <a:rPr lang="en-US" altLang="zh-CN" b="0" i="1" smtClean="0">
                        <a:latin typeface="Cambria Math" panose="02040503050406030204" pitchFamily="18" charset="0"/>
                      </a:rPr>
                      <m:t>𝑟</m:t>
                    </m:r>
                  </m:oMath>
                </a14:m>
                <a:r>
                  <a:rPr lang="zh-CN" altLang="en-US" dirty="0">
                    <a:ea typeface="微软雅黑" panose="020B0503020204020204" pitchFamily="34" charset="-122"/>
                    <a:cs typeface="Times New Roman" panose="02020603050405020304" pitchFamily="18" charset="0"/>
                  </a:rPr>
                  <a:t>和</a:t>
                </a:r>
                <a14:m>
                  <m:oMath xmlns:m="http://schemas.openxmlformats.org/officeDocument/2006/math">
                    <m:r>
                      <a:rPr lang="en-US" altLang="zh-CN" b="0" i="1" smtClean="0">
                        <a:latin typeface="Cambria Math" panose="02040503050406030204" pitchFamily="18" charset="0"/>
                      </a:rPr>
                      <m:t>𝑅</m:t>
                    </m:r>
                  </m:oMath>
                </a14:m>
                <a:r>
                  <a:rPr lang="zh-CN" altLang="en-US" dirty="0">
                    <a:ea typeface="微软雅黑" panose="020B0503020204020204" pitchFamily="34" charset="-122"/>
                    <a:cs typeface="Times New Roman" panose="02020603050405020304" pitchFamily="18" charset="0"/>
                  </a:rPr>
                  <a:t>，内外轮的转动惯量分别为</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𝐼</m:t>
                        </m:r>
                      </m:e>
                      <m:sub>
                        <m:r>
                          <a:rPr lang="en-US" altLang="zh-CN" i="1">
                            <a:latin typeface="Cambria Math" panose="02040503050406030204" pitchFamily="18" charset="0"/>
                          </a:rPr>
                          <m:t>1</m:t>
                        </m:r>
                      </m:sub>
                    </m:sSub>
                  </m:oMath>
                </a14:m>
                <a:r>
                  <a:rPr lang="zh-CN" altLang="en-US" dirty="0">
                    <a:ea typeface="微软雅黑" panose="020B0503020204020204" pitchFamily="34" charset="-122"/>
                    <a:cs typeface="Times New Roman" panose="02020603050405020304" pitchFamily="18" charset="0"/>
                  </a:rPr>
                  <a:t>和</a:t>
                </a:r>
                <a14:m>
                  <m:oMath xmlns:m="http://schemas.openxmlformats.org/officeDocument/2006/math">
                    <m:sSub>
                      <m:sSubPr>
                        <m:ctrlPr>
                          <a:rPr lang="en-US" altLang="zh-CN" i="1">
                            <a:latin typeface="Cambria Math"/>
                          </a:rPr>
                        </m:ctrlPr>
                      </m:sSubPr>
                      <m:e>
                        <m:r>
                          <a:rPr lang="en-US" altLang="zh-CN" b="0" i="1" smtClean="0">
                            <a:latin typeface="Cambria Math" panose="02040503050406030204" pitchFamily="18" charset="0"/>
                          </a:rPr>
                          <m:t>𝐼</m:t>
                        </m:r>
                      </m:e>
                      <m:sub>
                        <m:r>
                          <a:rPr lang="en-US" altLang="zh-CN" i="1">
                            <a:latin typeface="Cambria Math" panose="02040503050406030204" pitchFamily="18" charset="0"/>
                          </a:rPr>
                          <m:t>2</m:t>
                        </m:r>
                      </m:sub>
                    </m:sSub>
                  </m:oMath>
                </a14:m>
                <a:r>
                  <a:rPr lang="zh-CN" altLang="en-US" dirty="0">
                    <a:ea typeface="微软雅黑" panose="020B0503020204020204" pitchFamily="34" charset="-122"/>
                    <a:cs typeface="Times New Roman" panose="02020603050405020304" pitchFamily="18" charset="0"/>
                  </a:rPr>
                  <a:t>，轮与轴之间的摩擦力略去不计，绳的质量也略去不计，试求两物体的加速度大小。</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2241772" y="518419"/>
                <a:ext cx="8526239" cy="1815882"/>
              </a:xfrm>
              <a:prstGeom prst="rect">
                <a:avLst/>
              </a:prstGeom>
              <a:blipFill>
                <a:blip r:embed="rId2"/>
                <a:stretch>
                  <a:fillRect l="-1502" t="-3356" r="-5651" b="-83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 name="组合 1"/>
          <p:cNvGrpSpPr/>
          <p:nvPr/>
        </p:nvGrpSpPr>
        <p:grpSpPr>
          <a:xfrm>
            <a:off x="4603100" y="2866238"/>
            <a:ext cx="2720677" cy="2918499"/>
            <a:chOff x="4603100" y="2866238"/>
            <a:chExt cx="2720677" cy="2918499"/>
          </a:xfrm>
        </p:grpSpPr>
        <mc:AlternateContent xmlns:mc="http://schemas.openxmlformats.org/markup-compatibility/2006" xmlns:a14="http://schemas.microsoft.com/office/drawing/2010/main">
          <mc:Choice Requires="a14">
            <p:sp>
              <p:nvSpPr>
                <p:cNvPr id="45" name="文本框 44"/>
                <p:cNvSpPr txBox="1"/>
                <p:nvPr/>
              </p:nvSpPr>
              <p:spPr>
                <a:xfrm>
                  <a:off x="6398641" y="5353850"/>
                  <a:ext cx="550022"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i="1">
                                <a:solidFill>
                                  <a:srgbClr val="0000FF"/>
                                </a:solidFill>
                                <a:latin typeface="Cambria Math" panose="02040503050406030204" pitchFamily="18" charset="0"/>
                              </a:rPr>
                              <m:t>1</m:t>
                            </m:r>
                          </m:sub>
                        </m:sSub>
                      </m:oMath>
                    </m:oMathPara>
                  </a14:m>
                  <a:endParaRPr lang="zh-CN" altLang="en-US" sz="2800" dirty="0">
                    <a:solidFill>
                      <a:srgbClr val="0000FF"/>
                    </a:solidFill>
                    <a:latin typeface="+mn-lt"/>
                    <a:ea typeface="+mn-ea"/>
                  </a:endParaRPr>
                </a:p>
              </p:txBody>
            </p:sp>
          </mc:Choice>
          <mc:Fallback xmlns="">
            <p:sp>
              <p:nvSpPr>
                <p:cNvPr id="45" name="文本框 44"/>
                <p:cNvSpPr txBox="1">
                  <a:spLocks noRot="1" noChangeAspect="1" noMove="1" noResize="1" noEditPoints="1" noAdjustHandles="1" noChangeArrowheads="1" noChangeShapeType="1" noTextEdit="1"/>
                </p:cNvSpPr>
                <p:nvPr/>
              </p:nvSpPr>
              <p:spPr>
                <a:xfrm>
                  <a:off x="6398641" y="5353850"/>
                  <a:ext cx="550022" cy="430887"/>
                </a:xfrm>
                <a:prstGeom prst="rect">
                  <a:avLst/>
                </a:prstGeom>
                <a:blipFill>
                  <a:blip r:embed="rId3"/>
                  <a:stretch>
                    <a:fillRect/>
                  </a:stretch>
                </a:blipFill>
              </p:spPr>
              <p:txBody>
                <a:bodyPr/>
                <a:lstStyle/>
                <a:p>
                  <a:r>
                    <a:rPr lang="zh-CN" altLang="en-US">
                      <a:noFill/>
                    </a:rPr>
                    <a:t> </a:t>
                  </a:r>
                </a:p>
              </p:txBody>
            </p:sp>
          </mc:Fallback>
        </mc:AlternateContent>
        <p:sp>
          <p:nvSpPr>
            <p:cNvPr id="23" name="Oval 17"/>
            <p:cNvSpPr>
              <a:spLocks noChangeArrowheads="1"/>
            </p:cNvSpPr>
            <p:nvPr/>
          </p:nvSpPr>
          <p:spPr bwMode="auto">
            <a:xfrm>
              <a:off x="5338192" y="3102775"/>
              <a:ext cx="1484312" cy="1484313"/>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zh-CN" b="1">
                <a:solidFill>
                  <a:srgbClr val="0000FF"/>
                </a:solidFill>
              </a:endParaRPr>
            </a:p>
          </p:txBody>
        </p:sp>
        <p:grpSp>
          <p:nvGrpSpPr>
            <p:cNvPr id="24" name="Group 16"/>
            <p:cNvGrpSpPr>
              <a:grpSpLocks/>
            </p:cNvGrpSpPr>
            <p:nvPr/>
          </p:nvGrpSpPr>
          <p:grpSpPr bwMode="auto">
            <a:xfrm>
              <a:off x="5481067" y="2866238"/>
              <a:ext cx="1366837" cy="2471737"/>
              <a:chOff x="255" y="2107"/>
              <a:chExt cx="861" cy="1557"/>
            </a:xfrm>
          </p:grpSpPr>
          <p:sp>
            <p:nvSpPr>
              <p:cNvPr id="25" name="Oval 17"/>
              <p:cNvSpPr>
                <a:spLocks noChangeArrowheads="1"/>
              </p:cNvSpPr>
              <p:nvPr/>
            </p:nvSpPr>
            <p:spPr bwMode="auto">
              <a:xfrm>
                <a:off x="285" y="2372"/>
                <a:ext cx="688" cy="688"/>
              </a:xfrm>
              <a:prstGeom prst="ellipse">
                <a:avLst/>
              </a:prstGeom>
              <a:solidFill>
                <a:srgbClr val="777777">
                  <a:alpha val="52156"/>
                </a:srgbClr>
              </a:solidFill>
              <a:ln w="28575">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zh-CN" b="1">
                  <a:solidFill>
                    <a:srgbClr val="0000FF"/>
                  </a:solidFill>
                </a:endParaRPr>
              </a:p>
            </p:txBody>
          </p:sp>
          <p:sp>
            <p:nvSpPr>
              <p:cNvPr id="26" name="Oval 18"/>
              <p:cNvSpPr>
                <a:spLocks noChangeArrowheads="1"/>
              </p:cNvSpPr>
              <p:nvPr/>
            </p:nvSpPr>
            <p:spPr bwMode="auto">
              <a:xfrm>
                <a:off x="599" y="2655"/>
                <a:ext cx="84" cy="86"/>
              </a:xfrm>
              <a:prstGeom prst="ellipse">
                <a:avLst/>
              </a:prstGeom>
              <a:solidFill>
                <a:schemeClr val="bg1"/>
              </a:solidFill>
              <a:ln w="19050">
                <a:solidFill>
                  <a:schemeClr val="tx1"/>
                </a:solidFill>
                <a:round/>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27" name="Line 19"/>
              <p:cNvSpPr>
                <a:spLocks noChangeShapeType="1"/>
              </p:cNvSpPr>
              <p:nvPr/>
            </p:nvSpPr>
            <p:spPr bwMode="auto">
              <a:xfrm flipH="1">
                <a:off x="973" y="2715"/>
                <a:ext cx="0" cy="805"/>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4" name="Rectangle 20" descr="软木塞"/>
              <p:cNvSpPr>
                <a:spLocks noChangeArrowheads="1"/>
              </p:cNvSpPr>
              <p:nvPr/>
            </p:nvSpPr>
            <p:spPr bwMode="auto">
              <a:xfrm>
                <a:off x="816" y="3423"/>
                <a:ext cx="300" cy="241"/>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38" name="Rectangle 24"/>
              <p:cNvSpPr>
                <a:spLocks noChangeArrowheads="1"/>
              </p:cNvSpPr>
              <p:nvPr/>
            </p:nvSpPr>
            <p:spPr bwMode="auto">
              <a:xfrm>
                <a:off x="602" y="2151"/>
                <a:ext cx="81" cy="634"/>
              </a:xfrm>
              <a:prstGeom prst="rect">
                <a:avLst/>
              </a:prstGeom>
              <a:solidFill>
                <a:srgbClr val="FF9900"/>
              </a:solidFill>
              <a:ln w="19050">
                <a:solidFill>
                  <a:schemeClr val="tx1"/>
                </a:solidFill>
                <a:miter lim="800000"/>
                <a:headEnd type="none" w="med" len="lg"/>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39" name="Oval 25"/>
              <p:cNvSpPr>
                <a:spLocks noChangeArrowheads="1"/>
              </p:cNvSpPr>
              <p:nvPr/>
            </p:nvSpPr>
            <p:spPr bwMode="auto">
              <a:xfrm>
                <a:off x="607" y="2688"/>
                <a:ext cx="65" cy="65"/>
              </a:xfrm>
              <a:prstGeom prst="ellipse">
                <a:avLst/>
              </a:prstGeom>
              <a:solidFill>
                <a:schemeClr val="accent1"/>
              </a:solidFill>
              <a:ln w="19050">
                <a:solidFill>
                  <a:schemeClr val="tx1"/>
                </a:solidFill>
                <a:round/>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p:sp>
            <p:nvSpPr>
              <p:cNvPr id="40" name="Rectangle 26" descr="浅色上对角线"/>
              <p:cNvSpPr>
                <a:spLocks noChangeArrowheads="1"/>
              </p:cNvSpPr>
              <p:nvPr/>
            </p:nvSpPr>
            <p:spPr bwMode="auto">
              <a:xfrm>
                <a:off x="255" y="2107"/>
                <a:ext cx="771" cy="92"/>
              </a:xfrm>
              <a:prstGeom prst="rect">
                <a:avLst/>
              </a:prstGeom>
              <a:pattFill prst="ltUpDiag">
                <a:fgClr>
                  <a:srgbClr val="CC6600"/>
                </a:fgClr>
                <a:bgClr>
                  <a:srgbClr val="FFFFFF"/>
                </a:bgClr>
              </a:pattFill>
              <a:ln w="9525">
                <a:solidFill>
                  <a:schemeClr val="tx1"/>
                </a:solidFill>
                <a:miter lim="800000"/>
                <a:headEnd/>
                <a:tailEnd/>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zh-CN" b="1">
                  <a:solidFill>
                    <a:srgbClr val="0000FF"/>
                  </a:solidFill>
                </a:endParaRPr>
              </a:p>
            </p:txBody>
          </p:sp>
          <p:sp>
            <p:nvSpPr>
              <p:cNvPr id="41" name="Line 28"/>
              <p:cNvSpPr>
                <a:spLocks noChangeShapeType="1"/>
              </p:cNvSpPr>
              <p:nvPr/>
            </p:nvSpPr>
            <p:spPr bwMode="auto">
              <a:xfrm flipH="1" flipV="1">
                <a:off x="330" y="2515"/>
                <a:ext cx="316" cy="20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Line 19"/>
            <p:cNvSpPr>
              <a:spLocks noChangeShapeType="1"/>
            </p:cNvSpPr>
            <p:nvPr/>
          </p:nvSpPr>
          <p:spPr bwMode="auto">
            <a:xfrm flipH="1">
              <a:off x="5336604" y="3818738"/>
              <a:ext cx="0" cy="1277937"/>
            </a:xfrm>
            <a:prstGeom prst="line">
              <a:avLst/>
            </a:prstGeom>
            <a:noFill/>
            <a:ln w="28575">
              <a:solidFill>
                <a:schemeClr val="tx1"/>
              </a:solidFill>
              <a:round/>
              <a:headEnd/>
              <a:tailEnd type="none" w="med"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Rectangle 20" descr="软木塞"/>
            <p:cNvSpPr>
              <a:spLocks noChangeArrowheads="1"/>
            </p:cNvSpPr>
            <p:nvPr/>
          </p:nvSpPr>
          <p:spPr bwMode="auto">
            <a:xfrm>
              <a:off x="5087367" y="4942688"/>
              <a:ext cx="476250" cy="382587"/>
            </a:xfrm>
            <a:prstGeom prst="rect">
              <a:avLst/>
            </a:prstGeom>
            <a:blipFill dpi="0" rotWithShape="0">
              <a:blip r:embed="rId4"/>
              <a:srcRect/>
              <a:tile tx="0" ty="0" sx="100000" sy="100000" flip="none" algn="tl"/>
            </a:blipFill>
            <a:ln w="28575">
              <a:solidFill>
                <a:srgbClr val="CC6600"/>
              </a:solidFill>
              <a:miter lim="800000"/>
              <a:headEnd/>
              <a:tailEnd type="none" w="med" len="lg"/>
            </a:ln>
          </p:spPr>
          <p:txBody>
            <a:bodyPr wrap="none" anchor="ct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endParaRPr lang="zh-CN" altLang="en-US" b="1">
                <a:solidFill>
                  <a:srgbClr val="0000FF"/>
                </a:solidFill>
              </a:endParaRPr>
            </a:p>
          </p:txBody>
        </p:sp>
        <mc:AlternateContent xmlns:mc="http://schemas.openxmlformats.org/markup-compatibility/2006" xmlns:a14="http://schemas.microsoft.com/office/drawing/2010/main">
          <mc:Choice Requires="a14">
            <p:sp>
              <p:nvSpPr>
                <p:cNvPr id="47" name="Text Box 23"/>
                <p:cNvSpPr txBox="1">
                  <a:spLocks noChangeArrowheads="1"/>
                </p:cNvSpPr>
                <p:nvPr/>
              </p:nvSpPr>
              <p:spPr bwMode="auto">
                <a:xfrm>
                  <a:off x="4603100" y="4880855"/>
                  <a:ext cx="500062" cy="5132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𝐵</m:t>
                        </m:r>
                      </m:oMath>
                    </m:oMathPara>
                  </a14:m>
                  <a:endParaRPr lang="en-US" altLang="zh-CN" b="1" i="1" baseline="-25000" dirty="0">
                    <a:solidFill>
                      <a:srgbClr val="0000FF"/>
                    </a:solidFill>
                  </a:endParaRPr>
                </a:p>
              </p:txBody>
            </p:sp>
          </mc:Choice>
          <mc:Fallback xmlns="">
            <p:sp>
              <p:nvSpPr>
                <p:cNvPr id="47" name="Text Box 23"/>
                <p:cNvSpPr txBox="1">
                  <a:spLocks noRot="1" noChangeAspect="1" noMove="1" noResize="1" noEditPoints="1" noAdjustHandles="1" noChangeArrowheads="1" noChangeShapeType="1" noTextEdit="1"/>
                </p:cNvSpPr>
                <p:nvPr/>
              </p:nvSpPr>
              <p:spPr bwMode="auto">
                <a:xfrm>
                  <a:off x="4603100" y="4880855"/>
                  <a:ext cx="500062" cy="513282"/>
                </a:xfrm>
                <a:prstGeom prst="rect">
                  <a:avLst/>
                </a:prstGeom>
                <a:blipFill>
                  <a:blip r:embed="rId5"/>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Text Box 23"/>
                <p:cNvSpPr txBox="1">
                  <a:spLocks noChangeArrowheads="1"/>
                </p:cNvSpPr>
                <p:nvPr/>
              </p:nvSpPr>
              <p:spPr bwMode="auto">
                <a:xfrm>
                  <a:off x="6823715" y="4862559"/>
                  <a:ext cx="500062" cy="513282"/>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eaLnBrk="0" hangingPunct="0">
                    <a:defRPr kumimoji="1" sz="2800">
                      <a:solidFill>
                        <a:srgbClr val="3333CC"/>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3333CC"/>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3333CC"/>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3333CC"/>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3333CC"/>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a:solidFill>
                        <a:srgbClr val="3333CC"/>
                      </a:solidFill>
                      <a:latin typeface="Times New Roman" panose="02020603050405020304" pitchFamily="18" charset="0"/>
                      <a:ea typeface="宋体" panose="02010600030101010101" pitchFamily="2" charset="-122"/>
                    </a:defRPr>
                  </a:lvl9pPr>
                </a:lstStyle>
                <a:p>
                  <a:pPr eaLnBrk="1" hangingPunct="1"/>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𝐴</m:t>
                        </m:r>
                      </m:oMath>
                    </m:oMathPara>
                  </a14:m>
                  <a:endParaRPr lang="en-US" altLang="zh-CN" b="1" i="1" baseline="-25000" dirty="0">
                    <a:solidFill>
                      <a:srgbClr val="0000FF"/>
                    </a:solidFill>
                  </a:endParaRPr>
                </a:p>
              </p:txBody>
            </p:sp>
          </mc:Choice>
          <mc:Fallback xmlns="">
            <p:sp>
              <p:nvSpPr>
                <p:cNvPr id="48" name="Text Box 23"/>
                <p:cNvSpPr txBox="1">
                  <a:spLocks noRot="1" noChangeAspect="1" noMove="1" noResize="1" noEditPoints="1" noAdjustHandles="1" noChangeArrowheads="1" noChangeShapeType="1" noTextEdit="1"/>
                </p:cNvSpPr>
                <p:nvPr/>
              </p:nvSpPr>
              <p:spPr bwMode="auto">
                <a:xfrm>
                  <a:off x="6823715" y="4862559"/>
                  <a:ext cx="500062" cy="513282"/>
                </a:xfrm>
                <a:prstGeom prst="rect">
                  <a:avLst/>
                </a:prstGeom>
                <a:blipFill>
                  <a:blip r:embed="rId6"/>
                  <a:stretch>
                    <a:fillRect/>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1" name="Line 28"/>
            <p:cNvSpPr>
              <a:spLocks noChangeShapeType="1"/>
            </p:cNvSpPr>
            <p:nvPr/>
          </p:nvSpPr>
          <p:spPr bwMode="auto">
            <a:xfrm flipV="1">
              <a:off x="6116067" y="3399638"/>
              <a:ext cx="577850" cy="450850"/>
            </a:xfrm>
            <a:prstGeom prst="line">
              <a:avLst/>
            </a:prstGeom>
            <a:noFill/>
            <a:ln w="2857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mc:AlternateContent xmlns:mc="http://schemas.openxmlformats.org/markup-compatibility/2006" xmlns:a14="http://schemas.microsoft.com/office/drawing/2010/main">
          <mc:Choice Requires="a14">
            <p:sp>
              <p:nvSpPr>
                <p:cNvPr id="53" name="文本框 52"/>
                <p:cNvSpPr txBox="1"/>
                <p:nvPr/>
              </p:nvSpPr>
              <p:spPr>
                <a:xfrm>
                  <a:off x="5057457" y="5351009"/>
                  <a:ext cx="5582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rPr>
                            </m:ctrlPr>
                          </m:sSubPr>
                          <m:e>
                            <m:r>
                              <a:rPr lang="en-US" altLang="zh-CN" sz="2800" i="1">
                                <a:solidFill>
                                  <a:srgbClr val="0000FF"/>
                                </a:solidFill>
                                <a:latin typeface="Cambria Math" panose="02040503050406030204" pitchFamily="18" charset="0"/>
                              </a:rPr>
                              <m:t>𝑚</m:t>
                            </m:r>
                          </m:e>
                          <m:sub>
                            <m:r>
                              <a:rPr lang="en-US" altLang="zh-CN" sz="2800" b="0" i="1" smtClean="0">
                                <a:solidFill>
                                  <a:srgbClr val="0000FF"/>
                                </a:solidFill>
                                <a:latin typeface="Cambria Math" panose="02040503050406030204" pitchFamily="18" charset="0"/>
                              </a:rPr>
                              <m:t>2</m:t>
                            </m:r>
                          </m:sub>
                        </m:sSub>
                      </m:oMath>
                    </m:oMathPara>
                  </a14:m>
                  <a:endParaRPr lang="zh-CN" altLang="en-US" sz="2800" dirty="0">
                    <a:solidFill>
                      <a:srgbClr val="0000FF"/>
                    </a:solidFill>
                    <a:latin typeface="+mn-lt"/>
                    <a:ea typeface="+mn-ea"/>
                  </a:endParaRPr>
                </a:p>
              </p:txBody>
            </p:sp>
          </mc:Choice>
          <mc:Fallback xmlns="">
            <p:sp>
              <p:nvSpPr>
                <p:cNvPr id="53" name="文本框 52"/>
                <p:cNvSpPr txBox="1">
                  <a:spLocks noRot="1" noChangeAspect="1" noMove="1" noResize="1" noEditPoints="1" noAdjustHandles="1" noChangeArrowheads="1" noChangeShapeType="1" noTextEdit="1"/>
                </p:cNvSpPr>
                <p:nvPr/>
              </p:nvSpPr>
              <p:spPr>
                <a:xfrm>
                  <a:off x="5057457" y="5351009"/>
                  <a:ext cx="558294"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p:cNvSpPr txBox="1"/>
                <p:nvPr/>
              </p:nvSpPr>
              <p:spPr>
                <a:xfrm>
                  <a:off x="6679386" y="3066679"/>
                  <a:ext cx="32951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𝑅</m:t>
                        </m:r>
                      </m:oMath>
                    </m:oMathPara>
                  </a14:m>
                  <a:endParaRPr lang="zh-CN" altLang="en-US" sz="2800" dirty="0">
                    <a:solidFill>
                      <a:srgbClr val="0000FF"/>
                    </a:solidFill>
                    <a:latin typeface="+mn-lt"/>
                    <a:ea typeface="+mn-ea"/>
                  </a:endParaRPr>
                </a:p>
              </p:txBody>
            </p:sp>
          </mc:Choice>
          <mc:Fallback xmlns="">
            <p:sp>
              <p:nvSpPr>
                <p:cNvPr id="54" name="文本框 53"/>
                <p:cNvSpPr txBox="1">
                  <a:spLocks noRot="1" noChangeAspect="1" noMove="1" noResize="1" noEditPoints="1" noAdjustHandles="1" noChangeArrowheads="1" noChangeShapeType="1" noTextEdit="1"/>
                </p:cNvSpPr>
                <p:nvPr/>
              </p:nvSpPr>
              <p:spPr>
                <a:xfrm>
                  <a:off x="6679386" y="3066679"/>
                  <a:ext cx="329513"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p:cNvSpPr txBox="1"/>
                <p:nvPr/>
              </p:nvSpPr>
              <p:spPr>
                <a:xfrm>
                  <a:off x="6130262" y="3672688"/>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46" name="文本框 45"/>
                <p:cNvSpPr txBox="1">
                  <a:spLocks noRot="1" noChangeAspect="1" noMove="1" noResize="1" noEditPoints="1" noAdjustHandles="1" noChangeArrowheads="1" noChangeShapeType="1" noTextEdit="1"/>
                </p:cNvSpPr>
                <p:nvPr/>
              </p:nvSpPr>
              <p:spPr>
                <a:xfrm>
                  <a:off x="6130262" y="3672688"/>
                  <a:ext cx="34060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文本框 54"/>
                <p:cNvSpPr txBox="1"/>
                <p:nvPr/>
              </p:nvSpPr>
              <p:spPr>
                <a:xfrm>
                  <a:off x="5658264" y="3567068"/>
                  <a:ext cx="26917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𝑟</m:t>
                        </m:r>
                      </m:oMath>
                    </m:oMathPara>
                  </a14:m>
                  <a:endParaRPr lang="zh-CN" altLang="en-US" sz="2800" dirty="0">
                    <a:solidFill>
                      <a:srgbClr val="0000FF"/>
                    </a:solidFill>
                    <a:latin typeface="+mn-lt"/>
                    <a:ea typeface="+mn-ea"/>
                  </a:endParaRPr>
                </a:p>
              </p:txBody>
            </p:sp>
          </mc:Choice>
          <mc:Fallback xmlns="">
            <p:sp>
              <p:nvSpPr>
                <p:cNvPr id="55" name="文本框 54"/>
                <p:cNvSpPr txBox="1">
                  <a:spLocks noRot="1" noChangeAspect="1" noMove="1" noResize="1" noEditPoints="1" noAdjustHandles="1" noChangeArrowheads="1" noChangeShapeType="1" noTextEdit="1"/>
                </p:cNvSpPr>
                <p:nvPr/>
              </p:nvSpPr>
              <p:spPr>
                <a:xfrm>
                  <a:off x="5658264" y="3567068"/>
                  <a:ext cx="269176" cy="430887"/>
                </a:xfrm>
                <a:prstGeom prst="rect">
                  <a:avLst/>
                </a:prstGeom>
                <a:blipFill>
                  <a:blip r:embed="rId10"/>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62823328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1906292" y="518419"/>
                <a:ext cx="8861719" cy="3970318"/>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某弹簧不遵守胡克定律，若施力</a:t>
                </a:r>
                <a14:m>
                  <m:oMath xmlns:m="http://schemas.openxmlformats.org/officeDocument/2006/math">
                    <m:r>
                      <a:rPr lang="en-US" altLang="zh-CN" b="0" i="1" smtClean="0">
                        <a:latin typeface="Cambria Math" panose="02040503050406030204" pitchFamily="18" charset="0"/>
                      </a:rPr>
                      <m:t>𝐹</m:t>
                    </m:r>
                  </m:oMath>
                </a14:m>
                <a:r>
                  <a:rPr lang="zh-CN" altLang="en-US" dirty="0">
                    <a:ea typeface="微软雅黑" panose="020B0503020204020204" pitchFamily="34" charset="-122"/>
                    <a:cs typeface="Times New Roman" panose="02020603050405020304" pitchFamily="18" charset="0"/>
                  </a:rPr>
                  <a:t>，则相应伸长为</a:t>
                </a:r>
                <a14:m>
                  <m:oMath xmlns:m="http://schemas.openxmlformats.org/officeDocument/2006/math">
                    <m:r>
                      <a:rPr lang="en-US" altLang="zh-CN" i="1">
                        <a:latin typeface="Cambria Math" panose="02040503050406030204" pitchFamily="18" charset="0"/>
                      </a:rPr>
                      <m:t>𝑥</m:t>
                    </m:r>
                  </m:oMath>
                </a14:m>
                <a:r>
                  <a:rPr lang="zh-CN" altLang="en-US" dirty="0">
                    <a:ea typeface="微软雅黑" panose="020B0503020204020204" pitchFamily="34" charset="-122"/>
                    <a:cs typeface="Times New Roman" panose="02020603050405020304" pitchFamily="18" charset="0"/>
                  </a:rPr>
                  <a:t>，力与伸长的关系为</a:t>
                </a:r>
                <a14:m>
                  <m:oMath xmlns:m="http://schemas.openxmlformats.org/officeDocument/2006/math">
                    <m:r>
                      <a:rPr lang="en-US" altLang="zh-CN" i="1">
                        <a:latin typeface="Cambria Math" panose="02040503050406030204" pitchFamily="18" charset="0"/>
                      </a:rPr>
                      <m:t>𝐹</m:t>
                    </m:r>
                    <m:r>
                      <a:rPr lang="en-US" altLang="zh-CN" b="0" i="1" smtClean="0">
                        <a:latin typeface="Cambria Math" panose="02040503050406030204" pitchFamily="18" charset="0"/>
                      </a:rPr>
                      <m:t>=52.8</m:t>
                    </m:r>
                    <m:r>
                      <a:rPr lang="en-US" altLang="zh-CN" b="0" i="1" smtClean="0">
                        <a:latin typeface="Cambria Math" panose="02040503050406030204" pitchFamily="18" charset="0"/>
                      </a:rPr>
                      <m:t>𝑥</m:t>
                    </m:r>
                    <m:r>
                      <a:rPr lang="en-US" altLang="zh-CN" b="0" i="1" smtClean="0">
                        <a:latin typeface="Cambria Math" panose="02040503050406030204" pitchFamily="18" charset="0"/>
                      </a:rPr>
                      <m:t>+38.4</m:t>
                    </m:r>
                    <m:sSup>
                      <m:sSupPr>
                        <m:ctrlPr>
                          <a:rPr lang="en-US" altLang="zh-CN" b="0" i="1" smtClean="0">
                            <a:latin typeface="Cambria Math"/>
                          </a:rPr>
                        </m:ctrlPr>
                      </m:sSupPr>
                      <m:e>
                        <m:r>
                          <a:rPr lang="en-US" altLang="zh-CN" b="0" i="1" smtClean="0">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a:ea typeface="微软雅黑" panose="020B0503020204020204" pitchFamily="34" charset="-122"/>
                    <a:cs typeface="Times New Roman" panose="02020603050405020304" pitchFamily="18" charset="0"/>
                  </a:rPr>
                  <a:t>（</a:t>
                </a:r>
                <a14:m>
                  <m:oMath xmlns:m="http://schemas.openxmlformats.org/officeDocument/2006/math">
                    <m:r>
                      <a:rPr lang="en-US" altLang="zh-CN" b="0" i="1" smtClean="0">
                        <a:latin typeface="Cambria Math" panose="02040503050406030204" pitchFamily="18" charset="0"/>
                      </a:rPr>
                      <m:t>𝑆𝐼</m:t>
                    </m:r>
                  </m:oMath>
                </a14:m>
                <a:r>
                  <a:rPr lang="zh-CN" altLang="en-US" dirty="0">
                    <a:ea typeface="微软雅黑" panose="020B0503020204020204" pitchFamily="34" charset="-122"/>
                    <a:cs typeface="Times New Roman" panose="02020603050405020304" pitchFamily="18" charset="0"/>
                  </a:rPr>
                  <a:t>），求：</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）将弹簧从定长</a:t>
                </a:r>
                <a14:m>
                  <m:oMath xmlns:m="http://schemas.openxmlformats.org/officeDocument/2006/math">
                    <m:sSub>
                      <m:sSubPr>
                        <m:ctrlPr>
                          <a:rPr lang="en-US" altLang="zh-CN" i="1" smtClean="0">
                            <a:latin typeface="Cambria Math"/>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=0.50</m:t>
                    </m:r>
                    <m:r>
                      <a:rPr lang="en-US" altLang="zh-CN" b="0" i="1" smtClean="0">
                        <a:latin typeface="Cambria Math" panose="02040503050406030204" pitchFamily="18" charset="0"/>
                      </a:rPr>
                      <m:t>𝑚</m:t>
                    </m:r>
                  </m:oMath>
                </a14:m>
                <a:r>
                  <a:rPr lang="zh-CN" altLang="en-US" dirty="0">
                    <a:ea typeface="微软雅黑" panose="020B0503020204020204" pitchFamily="34" charset="-122"/>
                    <a:cs typeface="Times New Roman" panose="02020603050405020304" pitchFamily="18" charset="0"/>
                  </a:rPr>
                  <a:t>拉伸到定长</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𝑥</m:t>
                        </m:r>
                      </m:e>
                      <m:sub>
                        <m:r>
                          <a:rPr lang="en-US" altLang="zh-CN" b="0" i="1" smtClean="0">
                            <a:latin typeface="Cambria Math" panose="02040503050406030204" pitchFamily="18" charset="0"/>
                          </a:rPr>
                          <m:t>2</m:t>
                        </m:r>
                      </m:sub>
                    </m:sSub>
                    <m:r>
                      <a:rPr lang="en-US" altLang="zh-CN" i="1">
                        <a:latin typeface="Cambria Math" panose="02040503050406030204" pitchFamily="18" charset="0"/>
                      </a:rPr>
                      <m:t>=</m:t>
                    </m:r>
                    <m:r>
                      <a:rPr lang="en-US" altLang="zh-CN" b="0" i="1" smtClean="0">
                        <a:latin typeface="Cambria Math" panose="02040503050406030204" pitchFamily="18" charset="0"/>
                      </a:rPr>
                      <m:t>1</m:t>
                    </m:r>
                    <m:r>
                      <a:rPr lang="en-US" altLang="zh-CN" i="1">
                        <a:latin typeface="Cambria Math" panose="02040503050406030204" pitchFamily="18" charset="0"/>
                      </a:rPr>
                      <m:t>.</m:t>
                    </m:r>
                    <m:r>
                      <a:rPr lang="en-US" altLang="zh-CN" b="0" i="1" smtClean="0">
                        <a:latin typeface="Cambria Math" panose="02040503050406030204" pitchFamily="18" charset="0"/>
                      </a:rPr>
                      <m:t>0</m:t>
                    </m:r>
                    <m:r>
                      <a:rPr lang="en-US" altLang="zh-CN" i="1">
                        <a:latin typeface="Cambria Math" panose="02040503050406030204" pitchFamily="18" charset="0"/>
                      </a:rPr>
                      <m:t>0</m:t>
                    </m:r>
                    <m:r>
                      <a:rPr lang="en-US" altLang="zh-CN" i="1">
                        <a:latin typeface="Cambria Math" panose="02040503050406030204" pitchFamily="18" charset="0"/>
                      </a:rPr>
                      <m:t>𝑚</m:t>
                    </m:r>
                  </m:oMath>
                </a14:m>
                <a:r>
                  <a:rPr lang="zh-CN" altLang="en-US" dirty="0">
                    <a:ea typeface="微软雅黑" panose="020B0503020204020204" pitchFamily="34" charset="-122"/>
                    <a:cs typeface="Times New Roman" panose="02020603050405020304" pitchFamily="18" charset="0"/>
                  </a:rPr>
                  <a:t>时，外力所需作的功。</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）将弹簧横放在水平光滑桌面上，一端固定，另一端系一个质量为</a:t>
                </a:r>
                <a14:m>
                  <m:oMath xmlns:m="http://schemas.openxmlformats.org/officeDocument/2006/math">
                    <m:r>
                      <a:rPr lang="en-US" altLang="zh-CN" b="0" i="1" smtClean="0">
                        <a:latin typeface="Cambria Math" panose="02040503050406030204" pitchFamily="18" charset="0"/>
                      </a:rPr>
                      <m:t>2</m:t>
                    </m:r>
                    <m:r>
                      <a:rPr lang="en-US" altLang="zh-CN" i="1">
                        <a:latin typeface="Cambria Math" panose="02040503050406030204" pitchFamily="18" charset="0"/>
                      </a:rPr>
                      <m:t>.</m:t>
                    </m:r>
                    <m:r>
                      <a:rPr lang="en-US" altLang="zh-CN" b="0" i="1" smtClean="0">
                        <a:latin typeface="Cambria Math" panose="02040503050406030204" pitchFamily="18" charset="0"/>
                      </a:rPr>
                      <m:t>17</m:t>
                    </m:r>
                    <m:r>
                      <a:rPr lang="en-US" altLang="zh-CN" b="0" i="1" smtClean="0">
                        <a:latin typeface="Cambria Math" panose="02040503050406030204" pitchFamily="18" charset="0"/>
                      </a:rPr>
                      <m:t>𝑘𝑔</m:t>
                    </m:r>
                  </m:oMath>
                </a14:m>
                <a:r>
                  <a:rPr lang="zh-CN" altLang="en-US" dirty="0">
                    <a:ea typeface="微软雅黑" panose="020B0503020204020204" pitchFamily="34" charset="-122"/>
                    <a:cs typeface="Times New Roman" panose="02020603050405020304" pitchFamily="18" charset="0"/>
                  </a:rPr>
                  <a:t>的物体，然后将弹簧拉伸到一定长</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2</m:t>
                        </m:r>
                      </m:sub>
                    </m:sSub>
                    <m:r>
                      <a:rPr lang="en-US" altLang="zh-CN" i="1">
                        <a:latin typeface="Cambria Math" panose="02040503050406030204" pitchFamily="18" charset="0"/>
                      </a:rPr>
                      <m:t>=1.00</m:t>
                    </m:r>
                    <m:r>
                      <a:rPr lang="en-US" altLang="zh-CN" i="1">
                        <a:latin typeface="Cambria Math" panose="02040503050406030204" pitchFamily="18" charset="0"/>
                      </a:rPr>
                      <m:t>𝑚</m:t>
                    </m:r>
                  </m:oMath>
                </a14:m>
                <a:r>
                  <a:rPr lang="zh-CN" altLang="en-US" dirty="0">
                    <a:ea typeface="微软雅黑" panose="020B0503020204020204" pitchFamily="34" charset="-122"/>
                    <a:cs typeface="Times New Roman" panose="02020603050405020304" pitchFamily="18" charset="0"/>
                  </a:rPr>
                  <a:t>，再将物体由静止释放，求当弹簧回到</a:t>
                </a:r>
                <a14:m>
                  <m:oMath xmlns:m="http://schemas.openxmlformats.org/officeDocument/2006/math">
                    <m:sSub>
                      <m:sSubPr>
                        <m:ctrlPr>
                          <a:rPr lang="en-US" altLang="zh-CN" i="1">
                            <a:latin typeface="Cambria Math"/>
                          </a:rPr>
                        </m:ctrlPr>
                      </m:sSubPr>
                      <m:e>
                        <m:r>
                          <a:rPr lang="en-US" altLang="zh-CN" i="1">
                            <a:latin typeface="Cambria Math" panose="02040503050406030204" pitchFamily="18" charset="0"/>
                          </a:rPr>
                          <m:t>𝑥</m:t>
                        </m:r>
                      </m:e>
                      <m:sub>
                        <m:r>
                          <a:rPr lang="en-US" altLang="zh-CN" i="1">
                            <a:latin typeface="Cambria Math" panose="02040503050406030204" pitchFamily="18" charset="0"/>
                          </a:rPr>
                          <m:t>1</m:t>
                        </m:r>
                      </m:sub>
                    </m:sSub>
                    <m:r>
                      <a:rPr lang="en-US" altLang="zh-CN" i="1">
                        <a:latin typeface="Cambria Math" panose="02040503050406030204" pitchFamily="18" charset="0"/>
                      </a:rPr>
                      <m:t>=0.50</m:t>
                    </m:r>
                    <m:r>
                      <a:rPr lang="en-US" altLang="zh-CN" i="1">
                        <a:latin typeface="Cambria Math" panose="02040503050406030204" pitchFamily="18" charset="0"/>
                      </a:rPr>
                      <m:t>𝑚</m:t>
                    </m:r>
                  </m:oMath>
                </a14:m>
                <a:r>
                  <a:rPr lang="zh-CN" altLang="en-US" dirty="0">
                    <a:ea typeface="微软雅黑" panose="020B0503020204020204" pitchFamily="34" charset="-122"/>
                    <a:cs typeface="Times New Roman" panose="02020603050405020304" pitchFamily="18" charset="0"/>
                  </a:rPr>
                  <a:t>时，物体的速率。</a:t>
                </a:r>
              </a:p>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）此弹簧的弹力是保守力吗？</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1906292" y="518419"/>
                <a:ext cx="8861719" cy="3970318"/>
              </a:xfrm>
              <a:prstGeom prst="rect">
                <a:avLst/>
              </a:prstGeom>
              <a:blipFill>
                <a:blip r:embed="rId2"/>
                <a:stretch>
                  <a:fillRect l="-1445" t="-1536" r="-1376" b="-337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3" y="4488737"/>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3" name="Text Box 1036"/>
          <p:cNvSpPr txBox="1">
            <a:spLocks noChangeArrowheads="1"/>
          </p:cNvSpPr>
          <p:nvPr/>
        </p:nvSpPr>
        <p:spPr bwMode="auto">
          <a:xfrm>
            <a:off x="1906292" y="4778455"/>
            <a:ext cx="42862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r>
              <a:rPr lang="zh-CN" altLang="en-US" dirty="0"/>
              <a:t>解：（</a:t>
            </a:r>
            <a:r>
              <a:rPr lang="en-US" altLang="zh-CN" dirty="0"/>
              <a:t>1</a:t>
            </a:r>
            <a:r>
              <a:rPr lang="zh-CN" altLang="en-US" dirty="0"/>
              <a:t>）外力做的功</a:t>
            </a:r>
          </a:p>
        </p:txBody>
      </p:sp>
      <mc:AlternateContent xmlns:mc="http://schemas.openxmlformats.org/markup-compatibility/2006" xmlns:a14="http://schemas.microsoft.com/office/drawing/2010/main">
        <mc:Choice Requires="a14">
          <p:sp>
            <p:nvSpPr>
              <p:cNvPr id="3" name="文本框 2"/>
              <p:cNvSpPr txBox="1"/>
              <p:nvPr/>
            </p:nvSpPr>
            <p:spPr>
              <a:xfrm>
                <a:off x="3074934" y="5302330"/>
                <a:ext cx="2177583" cy="113018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nary>
                        <m:naryPr>
                          <m:limLoc m:val="undOvr"/>
                          <m:subHide m:val="on"/>
                          <m:supHide m:val="on"/>
                          <m:ctrlPr>
                            <a:rPr lang="en-US" altLang="zh-CN" sz="2800" b="0" i="1" smtClean="0">
                              <a:solidFill>
                                <a:srgbClr val="0000FF"/>
                              </a:solidFill>
                              <a:latin typeface="Cambria Math"/>
                              <a:ea typeface="+mn-ea"/>
                            </a:rPr>
                          </m:ctrlPr>
                        </m:naryPr>
                        <m:sub/>
                        <m:sup/>
                        <m:e>
                          <m:acc>
                            <m:accPr>
                              <m:chr m:val="⃑"/>
                              <m:ctrlPr>
                                <a:rPr lang="en-US" altLang="zh-CN" sz="2800" b="0" i="1" smtClean="0">
                                  <a:solidFill>
                                    <a:srgbClr val="0000FF"/>
                                  </a:solidFill>
                                  <a:latin typeface="Cambria Math"/>
                                  <a:ea typeface="+mn-ea"/>
                                </a:rPr>
                              </m:ctrlPr>
                            </m:accPr>
                            <m:e>
                              <m:r>
                                <a:rPr lang="en-US" altLang="zh-CN" sz="2800" b="0" i="1" smtClean="0">
                                  <a:solidFill>
                                    <a:srgbClr val="0000FF"/>
                                  </a:solidFill>
                                  <a:latin typeface="Cambria Math" panose="02040503050406030204" pitchFamily="18" charset="0"/>
                                  <a:ea typeface="+mn-ea"/>
                                </a:rPr>
                                <m:t>𝐹</m:t>
                              </m:r>
                            </m:e>
                          </m:acc>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b="0" i="1" smtClean="0">
                                  <a:solidFill>
                                    <a:srgbClr val="0000FF"/>
                                  </a:solidFill>
                                  <a:latin typeface="Cambria Math"/>
                                  <a:ea typeface="Cambria Math" panose="02040503050406030204" pitchFamily="18" charset="0"/>
                                </a:rPr>
                              </m:ctrlPr>
                            </m:accPr>
                            <m:e>
                              <m:r>
                                <a:rPr lang="en-US" altLang="zh-CN" sz="2800" b="0" i="1" smtClean="0">
                                  <a:solidFill>
                                    <a:srgbClr val="0000FF"/>
                                  </a:solidFill>
                                  <a:latin typeface="Cambria Math" panose="02040503050406030204" pitchFamily="18" charset="0"/>
                                  <a:ea typeface="Cambria Math" panose="02040503050406030204" pitchFamily="18" charset="0"/>
                                </a:rPr>
                                <m:t>𝑥</m:t>
                              </m:r>
                            </m:e>
                          </m:acc>
                        </m:e>
                      </m:nary>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3074934" y="5302330"/>
                <a:ext cx="2177583" cy="113018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5313123" y="5302330"/>
                <a:ext cx="4096121" cy="98443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2</m:t>
                              </m:r>
                            </m:sub>
                          </m:sSub>
                        </m:sup>
                        <m:e>
                          <m:d>
                            <m:dPr>
                              <m:ctrlPr>
                                <a:rPr lang="en-US" altLang="zh-CN" sz="2800" b="0" i="1" smtClean="0">
                                  <a:solidFill>
                                    <a:srgbClr val="0000FF"/>
                                  </a:solidFill>
                                  <a:latin typeface="Cambria Math"/>
                                  <a:ea typeface="+mn-ea"/>
                                </a:rPr>
                              </m:ctrlPr>
                            </m:dPr>
                            <m:e>
                              <m:r>
                                <a:rPr lang="en-US" altLang="zh-CN" sz="2800" i="1">
                                  <a:solidFill>
                                    <a:srgbClr val="0000FF"/>
                                  </a:solidFill>
                                  <a:latin typeface="Cambria Math" panose="02040503050406030204" pitchFamily="18" charset="0"/>
                                </a:rPr>
                                <m:t>52.8</m:t>
                              </m:r>
                              <m:r>
                                <a:rPr lang="en-US" altLang="zh-CN" sz="2800" i="1">
                                  <a:solidFill>
                                    <a:srgbClr val="0000FF"/>
                                  </a:solidFill>
                                  <a:latin typeface="Cambria Math" panose="02040503050406030204" pitchFamily="18" charset="0"/>
                                </a:rPr>
                                <m:t>𝑥</m:t>
                              </m:r>
                              <m:r>
                                <a:rPr lang="en-US" altLang="zh-CN" sz="2800" i="1">
                                  <a:solidFill>
                                    <a:srgbClr val="0000FF"/>
                                  </a:solidFill>
                                  <a:latin typeface="Cambria Math" panose="02040503050406030204" pitchFamily="18" charset="0"/>
                                </a:rPr>
                                <m:t>+38.4</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𝑥</m:t>
                                  </m:r>
                                </m:e>
                                <m:sup>
                                  <m:r>
                                    <a:rPr lang="en-US" altLang="zh-CN" sz="2800" i="1">
                                      <a:solidFill>
                                        <a:srgbClr val="0000FF"/>
                                      </a:solidFill>
                                      <a:latin typeface="Cambria Math" panose="02040503050406030204" pitchFamily="18" charset="0"/>
                                    </a:rPr>
                                    <m:t>2</m:t>
                                  </m:r>
                                </m:sup>
                              </m:sSup>
                            </m:e>
                          </m:d>
                          <m:r>
                            <a:rPr lang="en-US" altLang="zh-CN" sz="2800" b="0" i="1" smtClean="0">
                              <a:solidFill>
                                <a:srgbClr val="0000FF"/>
                              </a:solidFill>
                              <a:latin typeface="Cambria Math" panose="02040503050406030204" pitchFamily="18" charset="0"/>
                              <a:ea typeface="+mn-ea"/>
                            </a:rPr>
                            <m:t>𝑑𝑥</m:t>
                          </m:r>
                        </m:e>
                      </m:nary>
                    </m:oMath>
                  </m:oMathPara>
                </a14:m>
                <a:endParaRPr lang="zh-CN" altLang="en-US" sz="2800" dirty="0">
                  <a:solidFill>
                    <a:srgbClr val="0000FF"/>
                  </a:solidFill>
                  <a:latin typeface="+mn-lt"/>
                  <a:ea typeface="+mn-ea"/>
                </a:endParaRPr>
              </a:p>
            </p:txBody>
          </p:sp>
        </mc:Choice>
        <mc:Fallback xmlns="">
          <p:sp>
            <p:nvSpPr>
              <p:cNvPr id="24" name="文本框 23"/>
              <p:cNvSpPr txBox="1">
                <a:spLocks noRot="1" noChangeAspect="1" noMove="1" noResize="1" noEditPoints="1" noAdjustHandles="1" noChangeArrowheads="1" noChangeShapeType="1" noTextEdit="1"/>
              </p:cNvSpPr>
              <p:nvPr/>
            </p:nvSpPr>
            <p:spPr>
              <a:xfrm>
                <a:off x="5313123" y="5302330"/>
                <a:ext cx="4096121" cy="98443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p:cNvSpPr txBox="1"/>
              <p:nvPr/>
            </p:nvSpPr>
            <p:spPr>
              <a:xfrm>
                <a:off x="9409244" y="5539647"/>
                <a:ext cx="999633"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=30</m:t>
                      </m:r>
                      <m:r>
                        <a:rPr lang="en-US" altLang="zh-CN" sz="2800" b="0" i="1" smtClean="0">
                          <a:solidFill>
                            <a:srgbClr val="0000FF"/>
                          </a:solidFill>
                          <a:latin typeface="Cambria Math" panose="02040503050406030204" pitchFamily="18" charset="0"/>
                          <a:ea typeface="+mn-ea"/>
                        </a:rPr>
                        <m:t>𝐽</m:t>
                      </m:r>
                    </m:oMath>
                  </m:oMathPara>
                </a14:m>
                <a:endParaRPr lang="zh-CN" altLang="en-US" sz="2800" dirty="0">
                  <a:solidFill>
                    <a:srgbClr val="0000FF"/>
                  </a:solidFill>
                  <a:latin typeface="+mn-lt"/>
                  <a:ea typeface="+mn-ea"/>
                </a:endParaRPr>
              </a:p>
            </p:txBody>
          </p:sp>
        </mc:Choice>
        <mc:Fallback xmlns="">
          <p:sp>
            <p:nvSpPr>
              <p:cNvPr id="25" name="文本框 24"/>
              <p:cNvSpPr txBox="1">
                <a:spLocks noRot="1" noChangeAspect="1" noMove="1" noResize="1" noEditPoints="1" noAdjustHandles="1" noChangeArrowheads="1" noChangeShapeType="1" noTextEdit="1"/>
              </p:cNvSpPr>
              <p:nvPr/>
            </p:nvSpPr>
            <p:spPr>
              <a:xfrm>
                <a:off x="9409244" y="5539647"/>
                <a:ext cx="999633" cy="430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80929766"/>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2" fill="hold" grpId="0"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right)">
                                      <p:cBhvr>
                                        <p:cTn id="13" dur="500"/>
                                        <p:tgtEl>
                                          <p:spTgt spid="50"/>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wipe(left)">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wipe(left)">
                                      <p:cBhvr>
                                        <p:cTn id="30" dur="500"/>
                                        <p:tgtEl>
                                          <p:spTgt spid="3"/>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grpId="0" nodeType="click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3" grpId="0"/>
      <p:bldP spid="3" grpId="0"/>
      <p:bldP spid="24"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0" name="TextBox 8"/>
              <p:cNvSpPr txBox="1">
                <a:spLocks noChangeArrowheads="1"/>
              </p:cNvSpPr>
              <p:nvPr/>
            </p:nvSpPr>
            <p:spPr bwMode="auto">
              <a:xfrm>
                <a:off x="1906292" y="518419"/>
                <a:ext cx="8861719" cy="575479"/>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）设弹力为</a:t>
                </a:r>
                <a14:m>
                  <m:oMath xmlns:m="http://schemas.openxmlformats.org/officeDocument/2006/math">
                    <m:acc>
                      <m:accPr>
                        <m:chr m:val="⃑"/>
                        <m:ctrlPr>
                          <a:rPr lang="en-US" altLang="zh-CN" i="1">
                            <a:latin typeface="Cambria Math"/>
                          </a:rPr>
                        </m:ctrlPr>
                      </m:accPr>
                      <m:e>
                        <m:r>
                          <a:rPr lang="en-US" altLang="zh-CN" i="1">
                            <a:latin typeface="Cambria Math" panose="02040503050406030204" pitchFamily="18" charset="0"/>
                          </a:rPr>
                          <m:t>𝐹</m:t>
                        </m:r>
                      </m:e>
                    </m:acc>
                    <m:r>
                      <a:rPr lang="en-US" altLang="zh-CN" b="0" i="1" smtClean="0">
                        <a:latin typeface="Cambria Math" panose="02040503050406030204" pitchFamily="18" charset="0"/>
                      </a:rPr>
                      <m:t>′</m:t>
                    </m:r>
                  </m:oMath>
                </a14:m>
                <a:r>
                  <a:rPr lang="zh-CN" altLang="en-US" dirty="0">
                    <a:ea typeface="微软雅黑" panose="020B0503020204020204" pitchFamily="34" charset="-122"/>
                    <a:cs typeface="Times New Roman" panose="02020603050405020304" pitchFamily="18" charset="0"/>
                  </a:rPr>
                  <a:t>，则</a:t>
                </a:r>
              </a:p>
            </p:txBody>
          </p:sp>
        </mc:Choice>
        <mc:Fallback xmlns="">
          <p:sp>
            <p:nvSpPr>
              <p:cNvPr id="50" name="TextBox 8"/>
              <p:cNvSpPr txBox="1">
                <a:spLocks noRot="1" noChangeAspect="1" noMove="1" noResize="1" noEditPoints="1" noAdjustHandles="1" noChangeArrowheads="1" noChangeShapeType="1" noTextEdit="1"/>
              </p:cNvSpPr>
              <p:nvPr/>
            </p:nvSpPr>
            <p:spPr bwMode="auto">
              <a:xfrm>
                <a:off x="1906292" y="518419"/>
                <a:ext cx="8861719" cy="575479"/>
              </a:xfrm>
              <a:prstGeom prst="rect">
                <a:avLst/>
              </a:prstGeom>
              <a:blipFill>
                <a:blip r:embed="rId2"/>
                <a:stretch>
                  <a:fillRect l="-1445" t="-1064" b="-29787"/>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3" name="Text Box 1036"/>
          <p:cNvSpPr txBox="1">
            <a:spLocks noChangeArrowheads="1"/>
          </p:cNvSpPr>
          <p:nvPr/>
        </p:nvSpPr>
        <p:spPr bwMode="auto">
          <a:xfrm>
            <a:off x="1906292" y="4138700"/>
            <a:ext cx="959345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eaLnBrk="1" hangingPunct="1">
              <a:defRPr kumimoji="1" sz="280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r>
              <a:rPr lang="zh-CN" altLang="en-US" dirty="0"/>
              <a:t>（</a:t>
            </a:r>
            <a:r>
              <a:rPr lang="en-US" altLang="zh-CN" dirty="0"/>
              <a:t>3</a:t>
            </a:r>
            <a:r>
              <a:rPr lang="zh-CN" altLang="en-US" dirty="0"/>
              <a:t>）此力为保守力，因为其功的值仅与弹簧的始末状态有关。</a:t>
            </a:r>
          </a:p>
        </p:txBody>
      </p:sp>
      <mc:AlternateContent xmlns:mc="http://schemas.openxmlformats.org/markup-compatibility/2006" xmlns:a14="http://schemas.microsoft.com/office/drawing/2010/main">
        <mc:Choice Requires="a14">
          <p:sp>
            <p:nvSpPr>
              <p:cNvPr id="13" name="文本框 12"/>
              <p:cNvSpPr txBox="1"/>
              <p:nvPr/>
            </p:nvSpPr>
            <p:spPr>
              <a:xfrm>
                <a:off x="3297013" y="1253269"/>
                <a:ext cx="3911007" cy="98443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𝑚</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𝑣</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mn-ea"/>
                        </a:rPr>
                        <m:t>=</m:t>
                      </m:r>
                      <m:nary>
                        <m:naryPr>
                          <m:ctrlPr>
                            <a:rPr lang="en-US" altLang="zh-CN" sz="2800" b="0" i="1" smtClean="0">
                              <a:solidFill>
                                <a:srgbClr val="0000FF"/>
                              </a:solidFill>
                              <a:latin typeface="Cambria Math"/>
                              <a:ea typeface="+mn-ea"/>
                            </a:rPr>
                          </m:ctrlPr>
                        </m:naryPr>
                        <m:sub>
                          <m:sSub>
                            <m:sSubPr>
                              <m:ctrlPr>
                                <a:rPr lang="en-US" altLang="zh-CN" sz="2800" b="0" i="1" smtClean="0">
                                  <a:solidFill>
                                    <a:srgbClr val="0000FF"/>
                                  </a:solidFill>
                                  <a:latin typeface="Cambria Math"/>
                                  <a:ea typeface="+mn-ea"/>
                                </a:rPr>
                              </m:ctrlPr>
                            </m:sSubPr>
                            <m:e>
                              <m:r>
                                <a:rPr lang="en-US" altLang="zh-CN" sz="2800" b="0" i="1" smtClean="0">
                                  <a:solidFill>
                                    <a:srgbClr val="0000FF"/>
                                  </a:solidFill>
                                  <a:latin typeface="Cambria Math" panose="02040503050406030204" pitchFamily="18" charset="0"/>
                                  <a:ea typeface="+mn-ea"/>
                                </a:rPr>
                                <m:t>𝑥</m:t>
                              </m:r>
                            </m:e>
                            <m:sub>
                              <m:r>
                                <a:rPr lang="en-US" altLang="zh-CN" sz="2800" b="0" i="1" smtClean="0">
                                  <a:solidFill>
                                    <a:srgbClr val="0000FF"/>
                                  </a:solidFill>
                                  <a:latin typeface="Cambria Math" panose="02040503050406030204" pitchFamily="18" charset="0"/>
                                  <a:ea typeface="+mn-ea"/>
                                </a:rPr>
                                <m:t>1</m:t>
                              </m:r>
                            </m:sub>
                          </m:sSub>
                        </m:sub>
                        <m:sup>
                          <m:sSub>
                            <m:sSubPr>
                              <m:ctrlPr>
                                <a:rPr lang="en-US" altLang="zh-CN" sz="2800" i="1">
                                  <a:solidFill>
                                    <a:srgbClr val="0000FF"/>
                                  </a:solidFill>
                                  <a:latin typeface="Cambria Math"/>
                                </a:rPr>
                              </m:ctrlPr>
                            </m:sSubPr>
                            <m:e>
                              <m:r>
                                <a:rPr lang="en-US" altLang="zh-CN" sz="2800" i="1">
                                  <a:solidFill>
                                    <a:srgbClr val="0000FF"/>
                                  </a:solidFill>
                                  <a:latin typeface="Cambria Math" panose="02040503050406030204" pitchFamily="18" charset="0"/>
                                </a:rPr>
                                <m:t>𝑥</m:t>
                              </m:r>
                            </m:e>
                            <m:sub>
                              <m:r>
                                <a:rPr lang="en-US" altLang="zh-CN" sz="2800" b="0" i="1" smtClean="0">
                                  <a:solidFill>
                                    <a:srgbClr val="0000FF"/>
                                  </a:solidFill>
                                  <a:latin typeface="Cambria Math" panose="02040503050406030204" pitchFamily="18" charset="0"/>
                                </a:rPr>
                                <m:t>2</m:t>
                              </m:r>
                            </m:sub>
                          </m:sSub>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a:solidFill>
                                <a:srgbClr val="0000FF"/>
                              </a:solidFill>
                              <a:latin typeface="Cambria Math" panose="02040503050406030204" pitchFamily="18" charset="0"/>
                            </a:rPr>
                            <m:t>′</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mn-ea"/>
                            </a:rPr>
                            <m:t>𝑑𝑥</m:t>
                          </m:r>
                        </m:e>
                      </m:nary>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𝑊</m:t>
                      </m:r>
                    </m:oMath>
                  </m:oMathPara>
                </a14:m>
                <a:endParaRPr lang="zh-CN" altLang="en-US" sz="2800" dirty="0">
                  <a:solidFill>
                    <a:srgbClr val="0000FF"/>
                  </a:solidFill>
                  <a:latin typeface="+mn-lt"/>
                  <a:ea typeface="+mn-ea"/>
                </a:endParaRPr>
              </a:p>
            </p:txBody>
          </p:sp>
        </mc:Choice>
        <mc:Fallback xmlns="">
          <p:sp>
            <p:nvSpPr>
              <p:cNvPr id="13" name="文本框 12"/>
              <p:cNvSpPr txBox="1">
                <a:spLocks noRot="1" noChangeAspect="1" noMove="1" noResize="1" noEditPoints="1" noAdjustHandles="1" noChangeArrowheads="1" noChangeShapeType="1" noTextEdit="1"/>
              </p:cNvSpPr>
              <p:nvPr/>
            </p:nvSpPr>
            <p:spPr>
              <a:xfrm>
                <a:off x="3297013" y="1253269"/>
                <a:ext cx="3911007" cy="984437"/>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p:cNvSpPr txBox="1"/>
              <p:nvPr/>
            </p:nvSpPr>
            <p:spPr>
              <a:xfrm>
                <a:off x="3297013" y="2496639"/>
                <a:ext cx="2067874" cy="521810"/>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rad>
                        <m:radPr>
                          <m:degHide m:val="on"/>
                          <m:ctrlPr>
                            <a:rPr lang="en-US" altLang="zh-CN" sz="2800" b="0" i="1" smtClean="0">
                              <a:solidFill>
                                <a:srgbClr val="0000FF"/>
                              </a:solidFill>
                              <a:latin typeface="Cambria Math"/>
                              <a:ea typeface="+mn-ea"/>
                            </a:rPr>
                          </m:ctrlPr>
                        </m:radPr>
                        <m:deg/>
                        <m:e>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𝑊</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𝑚</m:t>
                          </m:r>
                        </m:e>
                      </m:rad>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3297013" y="2496639"/>
                <a:ext cx="2067874" cy="52181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3297013" y="3363131"/>
                <a:ext cx="254120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=5.34</m:t>
                      </m:r>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𝑠</m:t>
                          </m:r>
                        </m:e>
                        <m:sup>
                          <m:r>
                            <a:rPr lang="en-US" altLang="zh-CN" sz="2800" b="0" i="1" smtClean="0">
                              <a:solidFill>
                                <a:srgbClr val="0000FF"/>
                              </a:solidFill>
                              <a:latin typeface="Cambria Math" panose="02040503050406030204" pitchFamily="18" charset="0"/>
                              <a:ea typeface="Cambria Math" panose="02040503050406030204" pitchFamily="18" charset="0"/>
                            </a:rPr>
                            <m:t>−1</m:t>
                          </m:r>
                        </m:sup>
                      </m:sSup>
                    </m:oMath>
                  </m:oMathPara>
                </a14:m>
                <a:endParaRPr lang="zh-CN" altLang="en-US" sz="2800" dirty="0">
                  <a:solidFill>
                    <a:srgbClr val="0000FF"/>
                  </a:solidFill>
                  <a:latin typeface="+mn-lt"/>
                  <a:ea typeface="+mn-ea"/>
                </a:endParaRPr>
              </a:p>
            </p:txBody>
          </p:sp>
        </mc:Choice>
        <mc:Fallback xmlns="">
          <p:sp>
            <p:nvSpPr>
              <p:cNvPr id="15" name="文本框 14"/>
              <p:cNvSpPr txBox="1">
                <a:spLocks noRot="1" noChangeAspect="1" noMove="1" noResize="1" noEditPoints="1" noAdjustHandles="1" noChangeArrowheads="1" noChangeShapeType="1" noTextEdit="1"/>
              </p:cNvSpPr>
              <p:nvPr/>
            </p:nvSpPr>
            <p:spPr>
              <a:xfrm>
                <a:off x="3297013" y="3363131"/>
                <a:ext cx="2541208" cy="430887"/>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06649735"/>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wipe(left)">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23" grpId="0"/>
      <p:bldP spid="13" grpId="0"/>
      <p:bldP spid="2"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例：质量为</a:t>
                </a:r>
                <a14:m>
                  <m:oMath xmlns:m="http://schemas.openxmlformats.org/officeDocument/2006/math">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𝑘𝑔</m:t>
                    </m:r>
                  </m:oMath>
                </a14:m>
                <a:r>
                  <a:rPr lang="zh-CN" altLang="en-US" sz="2800" dirty="0">
                    <a:solidFill>
                      <a:srgbClr val="0000FF"/>
                    </a:solidFill>
                    <a:latin typeface="+mn-lt"/>
                    <a:ea typeface="+mn-ea"/>
                  </a:rPr>
                  <a:t>的物体由静止出发沿直线运动，作用在物体上的力为</a:t>
                </a:r>
                <a14:m>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lt"/>
                    <a:ea typeface="+mn-ea"/>
                  </a:rPr>
                  <a:t>。试求在头</a:t>
                </a:r>
                <a14:m>
                  <m:oMath xmlns:m="http://schemas.openxmlformats.org/officeDocument/2006/math">
                    <m:r>
                      <a:rPr lang="en-US" altLang="zh-CN" sz="2800" b="0" i="1" smtClean="0">
                        <a:solidFill>
                          <a:srgbClr val="0000FF"/>
                        </a:solidFill>
                        <a:latin typeface="Cambria Math" panose="02040503050406030204" pitchFamily="18" charset="0"/>
                        <a:ea typeface="+mn-ea"/>
                      </a:rPr>
                      <m:t>2</m:t>
                    </m:r>
                  </m:oMath>
                </a14:m>
                <a:r>
                  <a:rPr lang="zh-CN" altLang="en-US" sz="2800" dirty="0">
                    <a:solidFill>
                      <a:srgbClr val="0000FF"/>
                    </a:solidFill>
                    <a:latin typeface="+mn-lt"/>
                    <a:ea typeface="+mn-ea"/>
                  </a:rPr>
                  <a:t>秒内，此力对物体做的功。</a:t>
                </a:r>
                <a:endParaRPr lang="en-US" altLang="zh-CN" sz="2800" dirty="0">
                  <a:solidFill>
                    <a:srgbClr val="0000FF"/>
                  </a:solidFill>
                  <a:latin typeface="+mn-lt"/>
                  <a:ea typeface="+mn-ea"/>
                </a:endParaRP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1772793"/>
              </a:xfrm>
              <a:prstGeom prst="rect">
                <a:avLst/>
              </a:prstGeom>
              <a:blipFill>
                <a:blip r:embed="rId2"/>
                <a:stretch>
                  <a:fillRect l="-1343" r="-1410"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05" name="Text Box 12"/>
          <p:cNvSpPr txBox="1">
            <a:spLocks noChangeArrowheads="1"/>
          </p:cNvSpPr>
          <p:nvPr/>
        </p:nvSpPr>
        <p:spPr bwMode="auto">
          <a:xfrm>
            <a:off x="488485" y="2478256"/>
            <a:ext cx="1278321"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解一</a:t>
            </a:r>
            <a:r>
              <a:rPr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10" name="矩形 9"/>
              <p:cNvSpPr/>
              <p:nvPr/>
            </p:nvSpPr>
            <p:spPr>
              <a:xfrm>
                <a:off x="1522312" y="2248042"/>
                <a:ext cx="1258357"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𝐹</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522312" y="2248042"/>
                <a:ext cx="1258357" cy="8989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2713859" y="2478256"/>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2713859" y="2478256"/>
                <a:ext cx="9905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213279" y="2242303"/>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213279" y="2242303"/>
                <a:ext cx="1365310"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382830" y="3337804"/>
                <a:ext cx="2809487"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𝑣</m:t>
                          </m:r>
                        </m:sup>
                        <m:e>
                          <m:r>
                            <a:rPr lang="en-US" altLang="zh-CN" sz="2800" b="0" i="1" smtClean="0">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𝑡</m:t>
                          </m:r>
                        </m:sup>
                        <m:e>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𝑡</m:t>
                          </m:r>
                          <m:r>
                            <m:rPr>
                              <m:nor/>
                            </m:rPr>
                            <a:rPr lang="zh-CN" altLang="en-US" sz="2800" dirty="0">
                              <a:solidFill>
                                <a:srgbClr val="0000FF"/>
                              </a:solidFill>
                            </a:rPr>
                            <m:t> </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𝑡</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382830" y="3337804"/>
                <a:ext cx="2809487" cy="10558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4565374" y="3598575"/>
                <a:ext cx="17474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4565374" y="3598575"/>
                <a:ext cx="17474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6786833" y="3337804"/>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𝑑𝑥</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6786833" y="3337804"/>
                <a:ext cx="1365310"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1479086" y="4578794"/>
                <a:ext cx="170553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𝑑𝑥</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𝑣𝑑𝑡</m:t>
                      </m:r>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1479086" y="4578794"/>
                <a:ext cx="1705532"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3026413" y="4605629"/>
                <a:ext cx="179985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𝑑𝑡</m:t>
                      </m:r>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3026413" y="4605629"/>
                <a:ext cx="1799852" cy="523220"/>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382830" y="5283956"/>
                <a:ext cx="1961563" cy="12225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r>
                        <a:rPr lang="en-US" altLang="zh-CN" sz="2800" b="0" i="1" smtClean="0">
                          <a:solidFill>
                            <a:srgbClr val="0000FF"/>
                          </a:solidFill>
                          <a:latin typeface="Cambria Math" panose="02040503050406030204" pitchFamily="18" charset="0"/>
                          <a:ea typeface="Cambria Math" panose="02040503050406030204" pitchFamily="18" charset="0"/>
                        </a:rPr>
                        <m:t>=</m:t>
                      </m:r>
                      <m:nary>
                        <m:naryPr>
                          <m:limLoc m:val="undOvr"/>
                          <m:subHide m:val="on"/>
                          <m:supHide m:val="on"/>
                          <m:ctrlPr>
                            <a:rPr lang="en-US" altLang="zh-CN" sz="2800" b="0" i="1" smtClean="0">
                              <a:solidFill>
                                <a:srgbClr val="0000FF"/>
                              </a:solidFill>
                              <a:latin typeface="Cambria Math"/>
                              <a:ea typeface="Cambria Math" panose="02040503050406030204" pitchFamily="18" charset="0"/>
                            </a:rPr>
                          </m:ctrlPr>
                        </m:naryPr>
                        <m:sub/>
                        <m:sup/>
                        <m:e>
                          <m:r>
                            <a:rPr lang="en-US" altLang="zh-CN" sz="2800" b="0" i="1" smtClean="0">
                              <a:solidFill>
                                <a:srgbClr val="0000FF"/>
                              </a:solidFill>
                              <a:latin typeface="Cambria Math" panose="02040503050406030204" pitchFamily="18" charset="0"/>
                              <a:ea typeface="Cambria Math" panose="02040503050406030204" pitchFamily="18" charset="0"/>
                            </a:rPr>
                            <m:t>𝐹𝑑𝑥</m:t>
                          </m:r>
                        </m:e>
                      </m:nary>
                    </m:oMath>
                  </m:oMathPara>
                </a14:m>
                <a:endParaRPr lang="zh-CN" altLang="en-US" sz="2800" dirty="0">
                  <a:solidFill>
                    <a:srgbClr val="0000FF"/>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1382830" y="5283956"/>
                <a:ext cx="1961563" cy="1222514"/>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3289128" y="5291410"/>
                <a:ext cx="1969257" cy="10611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e>
                          <m:r>
                            <a:rPr lang="en-US" altLang="zh-CN" sz="2800" b="0" i="1" smtClean="0">
                              <a:solidFill>
                                <a:srgbClr val="0000FF"/>
                              </a:solidFill>
                              <a:latin typeface="Cambria Math" panose="02040503050406030204" pitchFamily="18" charset="0"/>
                              <a:ea typeface="Cambria Math" panose="02040503050406030204" pitchFamily="18" charset="0"/>
                            </a:rPr>
                            <m:t>9</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3</m:t>
                              </m:r>
                            </m:sup>
                          </m:sSup>
                          <m:r>
                            <a:rPr lang="en-US" altLang="zh-CN" sz="2800" i="1">
                              <a:solidFill>
                                <a:srgbClr val="0000FF"/>
                              </a:solidFill>
                              <a:latin typeface="Cambria Math" panose="02040503050406030204" pitchFamily="18" charset="0"/>
                              <a:ea typeface="Cambria Math" panose="02040503050406030204" pitchFamily="18" charset="0"/>
                            </a:rPr>
                            <m:t>𝑑𝑡</m:t>
                          </m:r>
                        </m:e>
                      </m:nary>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3289128" y="5291410"/>
                <a:ext cx="1969257" cy="1061124"/>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086661" y="5562655"/>
                <a:ext cx="1184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086661" y="5562655"/>
                <a:ext cx="1184299" cy="523220"/>
              </a:xfrm>
              <a:prstGeom prst="rect">
                <a:avLst/>
              </a:prstGeom>
              <a:blipFill>
                <a:blip r:embed="rId1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5005740"/>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wipe(left)">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19"/>
                                        </p:tgtEl>
                                        <p:attrNameLst>
                                          <p:attrName>style.visibility</p:attrName>
                                        </p:attrNameLst>
                                      </p:cBhvr>
                                      <p:to>
                                        <p:strVal val="visible"/>
                                      </p:to>
                                    </p:set>
                                    <p:animEffect transition="in" filter="wipe(left)">
                                      <p:cBhvr>
                                        <p:cTn id="62" dur="500"/>
                                        <p:tgtEl>
                                          <p:spTgt spid="19"/>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wipe(left)">
                                      <p:cBhvr>
                                        <p:cTn id="6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0" grpId="0"/>
      <p:bldP spid="11" grpId="0"/>
      <p:bldP spid="12" grpId="0"/>
      <p:bldP spid="13" grpId="0"/>
      <p:bldP spid="14" grpId="0"/>
      <p:bldP spid="15" grpId="0"/>
      <p:bldP spid="16" grpId="0"/>
      <p:bldP spid="17" grpId="0"/>
      <p:bldP spid="18" grpId="0"/>
      <p:bldP spid="19" grpId="0"/>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例：质量为</a:t>
                </a:r>
                <a14:m>
                  <m:oMath xmlns:m="http://schemas.openxmlformats.org/officeDocument/2006/math">
                    <m:r>
                      <a:rPr lang="en-US" altLang="zh-CN" sz="2800" b="0" i="1" smtClean="0">
                        <a:solidFill>
                          <a:srgbClr val="0000FF"/>
                        </a:solidFill>
                        <a:latin typeface="Cambria Math" panose="02040503050406030204" pitchFamily="18" charset="0"/>
                        <a:ea typeface="+mn-ea"/>
                      </a:rPr>
                      <m:t>2</m:t>
                    </m:r>
                    <m:r>
                      <a:rPr lang="en-US" altLang="zh-CN" sz="2800" b="0" i="1" smtClean="0">
                        <a:solidFill>
                          <a:srgbClr val="0000FF"/>
                        </a:solidFill>
                        <a:latin typeface="Cambria Math" panose="02040503050406030204" pitchFamily="18" charset="0"/>
                        <a:ea typeface="+mn-ea"/>
                      </a:rPr>
                      <m:t>𝑘𝑔</m:t>
                    </m:r>
                  </m:oMath>
                </a14:m>
                <a:r>
                  <a:rPr lang="zh-CN" altLang="en-US" sz="2800" dirty="0">
                    <a:solidFill>
                      <a:srgbClr val="0000FF"/>
                    </a:solidFill>
                    <a:latin typeface="+mn-lt"/>
                    <a:ea typeface="+mn-ea"/>
                  </a:rPr>
                  <a:t>的物体由静止出发沿直线运动，作用在物体上的力为</a:t>
                </a:r>
                <a14:m>
                  <m:oMath xmlns:m="http://schemas.openxmlformats.org/officeDocument/2006/math">
                    <m:r>
                      <a:rPr lang="en-US" altLang="zh-CN" sz="2800" b="0" i="1" smtClean="0">
                        <a:solidFill>
                          <a:srgbClr val="0000FF"/>
                        </a:solidFill>
                        <a:latin typeface="Cambria Math" panose="02040503050406030204" pitchFamily="18" charset="0"/>
                        <a:ea typeface="+mn-ea"/>
                      </a:rPr>
                      <m:t>𝐹</m:t>
                    </m:r>
                    <m:r>
                      <a:rPr lang="en-US" altLang="zh-CN" sz="2800" b="0" i="1" smtClean="0">
                        <a:solidFill>
                          <a:srgbClr val="0000FF"/>
                        </a:solidFill>
                        <a:latin typeface="Cambria Math" panose="02040503050406030204" pitchFamily="18" charset="0"/>
                        <a:ea typeface="+mn-ea"/>
                      </a:rPr>
                      <m:t>=6</m:t>
                    </m:r>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𝑁</m:t>
                    </m:r>
                    <m:r>
                      <a:rPr lang="en-US" altLang="zh-CN" sz="2800" b="0" i="1" smtClean="0">
                        <a:solidFill>
                          <a:srgbClr val="0000FF"/>
                        </a:solidFill>
                        <a:latin typeface="Cambria Math" panose="02040503050406030204" pitchFamily="18" charset="0"/>
                        <a:ea typeface="+mn-ea"/>
                      </a:rPr>
                      <m:t>)</m:t>
                    </m:r>
                  </m:oMath>
                </a14:m>
                <a:r>
                  <a:rPr lang="zh-CN" altLang="en-US" sz="2800" dirty="0">
                    <a:solidFill>
                      <a:srgbClr val="0000FF"/>
                    </a:solidFill>
                    <a:latin typeface="+mn-lt"/>
                    <a:ea typeface="+mn-ea"/>
                  </a:rPr>
                  <a:t>。试求在头</a:t>
                </a:r>
                <a14:m>
                  <m:oMath xmlns:m="http://schemas.openxmlformats.org/officeDocument/2006/math">
                    <m:r>
                      <a:rPr lang="en-US" altLang="zh-CN" sz="2800" b="0" i="1" smtClean="0">
                        <a:solidFill>
                          <a:srgbClr val="0000FF"/>
                        </a:solidFill>
                        <a:latin typeface="Cambria Math" panose="02040503050406030204" pitchFamily="18" charset="0"/>
                        <a:ea typeface="+mn-ea"/>
                      </a:rPr>
                      <m:t>2</m:t>
                    </m:r>
                  </m:oMath>
                </a14:m>
                <a:r>
                  <a:rPr lang="zh-CN" altLang="en-US" sz="2800" dirty="0">
                    <a:solidFill>
                      <a:srgbClr val="0000FF"/>
                    </a:solidFill>
                    <a:latin typeface="+mn-lt"/>
                    <a:ea typeface="+mn-ea"/>
                  </a:rPr>
                  <a:t>秒内，此力对物体做的功。</a:t>
                </a:r>
                <a:endParaRPr lang="en-US" altLang="zh-CN" sz="2800" dirty="0">
                  <a:solidFill>
                    <a:srgbClr val="0000FF"/>
                  </a:solidFill>
                  <a:latin typeface="+mn-lt"/>
                  <a:ea typeface="+mn-ea"/>
                </a:endParaRP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1772793"/>
              </a:xfrm>
              <a:prstGeom prst="rect">
                <a:avLst/>
              </a:prstGeom>
              <a:blipFill>
                <a:blip r:embed="rId2"/>
                <a:stretch>
                  <a:fillRect l="-1343" r="-1410"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05" name="Text Box 12"/>
          <p:cNvSpPr txBox="1">
            <a:spLocks noChangeArrowheads="1"/>
          </p:cNvSpPr>
          <p:nvPr/>
        </p:nvSpPr>
        <p:spPr bwMode="auto">
          <a:xfrm>
            <a:off x="488485" y="2478256"/>
            <a:ext cx="1576999"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spcBef>
                <a:spcPct val="50000"/>
              </a:spcBef>
              <a:buClrTx/>
              <a:buSzTx/>
              <a:buFontTx/>
              <a:buNone/>
            </a:pPr>
            <a:r>
              <a:rPr lang="zh-CN" altLang="en-US" sz="2800" dirty="0">
                <a:solidFill>
                  <a:srgbClr val="0000FF"/>
                </a:solidFill>
                <a:latin typeface="+mn-lt"/>
                <a:ea typeface="+mn-ea"/>
              </a:rPr>
              <a:t>解二</a:t>
            </a:r>
            <a:r>
              <a:rPr lang="en-US" altLang="zh-CN" sz="2800" dirty="0">
                <a:solidFill>
                  <a:srgbClr val="0000FF"/>
                </a:solidFill>
                <a:latin typeface="+mn-lt"/>
                <a:ea typeface="+mn-ea"/>
              </a:rPr>
              <a:t>:</a:t>
            </a:r>
          </a:p>
        </p:txBody>
      </p:sp>
      <mc:AlternateContent xmlns:mc="http://schemas.openxmlformats.org/markup-compatibility/2006" xmlns:a14="http://schemas.microsoft.com/office/drawing/2010/main">
        <mc:Choice Requires="a14">
          <p:sp>
            <p:nvSpPr>
              <p:cNvPr id="10" name="矩形 9"/>
              <p:cNvSpPr/>
              <p:nvPr/>
            </p:nvSpPr>
            <p:spPr>
              <a:xfrm>
                <a:off x="1874407" y="2235022"/>
                <a:ext cx="1258357" cy="89890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𝐹</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1874407" y="2235022"/>
                <a:ext cx="1258357" cy="89890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3065954" y="2465236"/>
                <a:ext cx="99052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m:t>
                      </m:r>
                      <m:r>
                        <a:rPr lang="en-US" altLang="zh-CN" sz="2800" b="0" i="1" smtClean="0">
                          <a:solidFill>
                            <a:srgbClr val="0000FF"/>
                          </a:solidFill>
                          <a:latin typeface="Cambria Math" panose="02040503050406030204" pitchFamily="18" charset="0"/>
                          <a:ea typeface="Cambria Math" panose="02040503050406030204" pitchFamily="18" charset="0"/>
                        </a:rPr>
                        <m:t>𝑡</m:t>
                      </m:r>
                    </m:oMath>
                  </m:oMathPara>
                </a14:m>
                <a:endParaRPr lang="zh-CN" altLang="en-US" sz="2800" dirty="0">
                  <a:solidFill>
                    <a:srgbClr val="0000FF"/>
                  </a:solidFill>
                  <a:latin typeface="+mn-lt"/>
                  <a:ea typeface="+mn-ea"/>
                </a:endParaRPr>
              </a:p>
            </p:txBody>
          </p:sp>
        </mc:Choice>
        <mc:Fallback xmlns="">
          <p:sp>
            <p:nvSpPr>
              <p:cNvPr id="11" name="矩形 10"/>
              <p:cNvSpPr>
                <a:spLocks noRot="1" noChangeAspect="1" noMove="1" noResize="1" noEditPoints="1" noAdjustHandles="1" noChangeArrowheads="1" noChangeShapeType="1" noTextEdit="1"/>
              </p:cNvSpPr>
              <p:nvPr/>
            </p:nvSpPr>
            <p:spPr>
              <a:xfrm>
                <a:off x="3065954" y="2465236"/>
                <a:ext cx="990528"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565374" y="2229283"/>
                <a:ext cx="1365310"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𝑑𝑣</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2" name="矩形 11"/>
              <p:cNvSpPr>
                <a:spLocks noRot="1" noChangeAspect="1" noMove="1" noResize="1" noEditPoints="1" noAdjustHandles="1" noChangeArrowheads="1" noChangeShapeType="1" noTextEdit="1"/>
              </p:cNvSpPr>
              <p:nvPr/>
            </p:nvSpPr>
            <p:spPr>
              <a:xfrm>
                <a:off x="4565374" y="2229283"/>
                <a:ext cx="1365310" cy="91037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065484" y="3323340"/>
                <a:ext cx="2809487" cy="105586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trlPr>
                            <a:rPr lang="en-US" altLang="zh-CN" sz="2800" b="0" i="1" smtClean="0">
                              <a:solidFill>
                                <a:srgbClr val="0000FF"/>
                              </a:solidFill>
                              <a:latin typeface="Cambria Math"/>
                              <a:ea typeface="Cambria Math" panose="02040503050406030204" pitchFamily="18" charset="0"/>
                            </a:rPr>
                          </m:ctrlPr>
                        </m:naryPr>
                        <m:sub>
                          <m:r>
                            <m:rPr>
                              <m:brk m:alnAt="23"/>
                            </m:rP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𝑣</m:t>
                          </m:r>
                        </m:sup>
                        <m:e>
                          <m:r>
                            <a:rPr lang="en-US" altLang="zh-CN" sz="2800" b="0" i="1" smtClean="0">
                              <a:solidFill>
                                <a:srgbClr val="0000FF"/>
                              </a:solidFill>
                              <a:latin typeface="Cambria Math" panose="02040503050406030204" pitchFamily="18" charset="0"/>
                              <a:ea typeface="Cambria Math" panose="02040503050406030204" pitchFamily="18" charset="0"/>
                            </a:rPr>
                            <m:t>𝑑𝑣</m:t>
                          </m:r>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m:rPr>
                              <m:brk m:alnAt="23"/>
                            </m:rPr>
                            <a:rPr lang="en-US" altLang="zh-CN" sz="2800" i="1">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𝑡</m:t>
                          </m:r>
                        </m:sup>
                        <m:e>
                          <m:r>
                            <a:rPr lang="en-US" altLang="zh-CN" sz="2800" i="1">
                              <a:solidFill>
                                <a:srgbClr val="0000FF"/>
                              </a:solidFill>
                              <a:latin typeface="Cambria Math" panose="02040503050406030204" pitchFamily="18" charset="0"/>
                              <a:ea typeface="Cambria Math" panose="02040503050406030204" pitchFamily="18" charset="0"/>
                            </a:rPr>
                            <m:t>3</m:t>
                          </m:r>
                          <m:r>
                            <a:rPr lang="en-US" altLang="zh-CN" sz="2800" i="1">
                              <a:solidFill>
                                <a:srgbClr val="0000FF"/>
                              </a:solidFill>
                              <a:latin typeface="Cambria Math" panose="02040503050406030204" pitchFamily="18" charset="0"/>
                              <a:ea typeface="Cambria Math" panose="02040503050406030204" pitchFamily="18" charset="0"/>
                            </a:rPr>
                            <m:t>𝑡</m:t>
                          </m:r>
                          <m:r>
                            <m:rPr>
                              <m:nor/>
                            </m:rPr>
                            <a:rPr lang="zh-CN" altLang="en-US" sz="2800" dirty="0">
                              <a:solidFill>
                                <a:srgbClr val="0000FF"/>
                              </a:solidFill>
                            </a:rPr>
                            <m:t> </m:t>
                          </m:r>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𝑡</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2065484" y="3323340"/>
                <a:ext cx="2809487" cy="105586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5248028" y="3584111"/>
                <a:ext cx="17474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=1.5</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𝑡</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5248028" y="3584111"/>
                <a:ext cx="1747465" cy="523220"/>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5529610" y="5544157"/>
                <a:ext cx="11842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=36</m:t>
                      </m:r>
                      <m:r>
                        <a:rPr lang="en-US" altLang="zh-CN" sz="2800" b="0" i="1" smtClean="0">
                          <a:solidFill>
                            <a:srgbClr val="0000FF"/>
                          </a:solidFill>
                          <a:latin typeface="Cambria Math" panose="02040503050406030204" pitchFamily="18" charset="0"/>
                          <a:ea typeface="Cambria Math" panose="02040503050406030204" pitchFamily="18" charset="0"/>
                        </a:rPr>
                        <m:t>𝐽</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5529610" y="5544157"/>
                <a:ext cx="1184299" cy="523220"/>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1874407" y="4714090"/>
                <a:ext cx="1718676" cy="523220"/>
              </a:xfrm>
              <a:prstGeom prst="rect">
                <a:avLst/>
              </a:prstGeom>
            </p:spPr>
            <p:txBody>
              <a:bodyPr wrap="none">
                <a:spAutoFit/>
              </a:bodyPr>
              <a:lstStyle/>
              <a:p>
                <a:r>
                  <a:rPr lang="zh-CN" altLang="en-US" sz="2800" b="0" dirty="0">
                    <a:solidFill>
                      <a:srgbClr val="0000FF"/>
                    </a:solidFill>
                    <a:latin typeface="+mn-ea"/>
                    <a:ea typeface="+mn-ea"/>
                  </a:rPr>
                  <a:t>当</a:t>
                </a:r>
                <a14:m>
                  <m:oMath xmlns:m="http://schemas.openxmlformats.org/officeDocument/2006/math">
                    <m:r>
                      <a:rPr lang="en-US" altLang="zh-CN" sz="2800" b="0" i="1" smtClean="0">
                        <a:solidFill>
                          <a:srgbClr val="0000FF"/>
                        </a:solidFill>
                        <a:latin typeface="Cambria Math" panose="02040503050406030204" pitchFamily="18" charset="0"/>
                        <a:ea typeface="+mn-ea"/>
                      </a:rPr>
                      <m:t>𝑡</m:t>
                    </m:r>
                    <m:r>
                      <a:rPr lang="en-US" altLang="zh-CN" sz="2800" b="0" i="1" smtClean="0">
                        <a:solidFill>
                          <a:srgbClr val="0000FF"/>
                        </a:solidFill>
                        <a:latin typeface="Cambria Math" panose="02040503050406030204" pitchFamily="18" charset="0"/>
                        <a:ea typeface="+mn-ea"/>
                      </a:rPr>
                      <m:t>=2</m:t>
                    </m:r>
                  </m:oMath>
                </a14:m>
                <a:r>
                  <a:rPr lang="zh-CN" altLang="en-US" sz="2800" dirty="0">
                    <a:solidFill>
                      <a:srgbClr val="0000FF"/>
                    </a:solidFill>
                    <a:latin typeface="+mn-ea"/>
                    <a:ea typeface="+mn-ea"/>
                  </a:rPr>
                  <a:t>时</a:t>
                </a:r>
              </a:p>
            </p:txBody>
          </p:sp>
        </mc:Choice>
        <mc:Fallback xmlns="">
          <p:sp>
            <p:nvSpPr>
              <p:cNvPr id="21" name="矩形 20"/>
              <p:cNvSpPr>
                <a:spLocks noRot="1" noChangeAspect="1" noMove="1" noResize="1" noEditPoints="1" noAdjustHandles="1" noChangeArrowheads="1" noChangeShapeType="1" noTextEdit="1"/>
              </p:cNvSpPr>
              <p:nvPr/>
            </p:nvSpPr>
            <p:spPr>
              <a:xfrm>
                <a:off x="1874407" y="4714090"/>
                <a:ext cx="1718676" cy="523220"/>
              </a:xfrm>
              <a:prstGeom prst="rect">
                <a:avLst/>
              </a:prstGeom>
              <a:blipFill>
                <a:blip r:embed="rId9"/>
                <a:stretch>
                  <a:fillRect l="-7092" t="-11628" r="-6383" b="-313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4118405" y="4709635"/>
                <a:ext cx="180286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=6</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4118405" y="4709635"/>
                <a:ext cx="1802865" cy="523220"/>
              </a:xfrm>
              <a:prstGeom prst="rect">
                <a:avLst/>
              </a:prstGeom>
              <a:blipFill>
                <a:blip r:embed="rId10"/>
                <a:stretch>
                  <a:fillRect/>
                </a:stretch>
              </a:blipFill>
            </p:spPr>
            <p:txBody>
              <a:bodyPr/>
              <a:lstStyle/>
              <a:p>
                <a:r>
                  <a:rPr lang="zh-CN" altLang="en-US">
                    <a:noFill/>
                  </a:rPr>
                  <a:t> </a:t>
                </a:r>
              </a:p>
            </p:txBody>
          </p:sp>
        </mc:Fallback>
      </mc:AlternateContent>
      <p:sp>
        <p:nvSpPr>
          <p:cNvPr id="23" name="Text Box 1036"/>
          <p:cNvSpPr txBox="1">
            <a:spLocks noChangeArrowheads="1"/>
          </p:cNvSpPr>
          <p:nvPr/>
        </p:nvSpPr>
        <p:spPr bwMode="auto">
          <a:xfrm>
            <a:off x="488485" y="5516835"/>
            <a:ext cx="2714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根据动能定理</a:t>
            </a:r>
          </a:p>
        </p:txBody>
      </p:sp>
      <mc:AlternateContent xmlns:mc="http://schemas.openxmlformats.org/markup-compatibility/2006" xmlns:a14="http://schemas.microsoft.com/office/drawing/2010/main">
        <mc:Choice Requires="a14">
          <p:sp>
            <p:nvSpPr>
              <p:cNvPr id="24" name="矩形 23"/>
              <p:cNvSpPr/>
              <p:nvPr/>
            </p:nvSpPr>
            <p:spPr>
              <a:xfrm>
                <a:off x="2998063" y="5328124"/>
                <a:ext cx="2673039" cy="8989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𝑊</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−0</m:t>
                      </m:r>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2998063" y="5328124"/>
                <a:ext cx="2673039" cy="898964"/>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72888644"/>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wipe(left)">
                                      <p:cBhvr>
                                        <p:cTn id="27" dur="500"/>
                                        <p:tgtEl>
                                          <p:spTgt spid="1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wipe(left)">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wipe(left)">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wipe(left)">
                                      <p:cBhvr>
                                        <p:cTn id="47" dur="500"/>
                                        <p:tgtEl>
                                          <p:spTgt spid="2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wipe(left)">
                                      <p:cBhvr>
                                        <p:cTn id="52" dur="500"/>
                                        <p:tgtEl>
                                          <p:spTgt spid="23"/>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0" grpId="0"/>
      <p:bldP spid="11" grpId="0"/>
      <p:bldP spid="12" grpId="0"/>
      <p:bldP spid="13" grpId="0"/>
      <p:bldP spid="14" grpId="0"/>
      <p:bldP spid="20" grpId="0"/>
      <p:bldP spid="21" grpId="0"/>
      <p:bldP spid="22" grpId="0"/>
      <p:bldP spid="23" grpId="0"/>
      <p:bldP spid="2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1772793"/>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eaLnBrk="1" hangingPunct="1">
                  <a:lnSpc>
                    <a:spcPct val="130000"/>
                  </a:lnSpc>
                  <a:spcBef>
                    <a:spcPct val="50000"/>
                  </a:spcBef>
                  <a:buClrTx/>
                  <a:buSzTx/>
                  <a:buFontTx/>
                  <a:buNone/>
                </a:pPr>
                <a:r>
                  <a:rPr lang="zh-CN" altLang="en-US" sz="2800" dirty="0">
                    <a:solidFill>
                      <a:srgbClr val="0000FF"/>
                    </a:solidFill>
                    <a:latin typeface="+mn-lt"/>
                    <a:ea typeface="+mn-ea"/>
                  </a:rPr>
                  <a:t>一个质点在指向中心的平方反比力</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𝐹</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𝑘</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𝑟</m:t>
                        </m:r>
                      </m:e>
                      <m:sup>
                        <m:r>
                          <a:rPr lang="en-US" altLang="zh-CN" sz="2800" i="1">
                            <a:solidFill>
                              <a:srgbClr val="0000FF"/>
                            </a:solidFill>
                            <a:latin typeface="Cambria Math" panose="02040503050406030204" pitchFamily="18" charset="0"/>
                            <a:ea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𝑘</m:t>
                    </m:r>
                  </m:oMath>
                </a14:m>
                <a:r>
                  <a:rPr lang="zh-CN" altLang="en-US" sz="2800" dirty="0">
                    <a:solidFill>
                      <a:srgbClr val="0000FF"/>
                    </a:solidFill>
                    <a:latin typeface="+mn-lt"/>
                    <a:ea typeface="+mn-ea"/>
                  </a:rPr>
                  <a:t>为常数）的作用下，作半径为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的圆周运动，求质点运动的速度和总机械能，选取距力心无穷远处的势能为零。</a:t>
                </a: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1772793"/>
              </a:xfrm>
              <a:prstGeom prst="rect">
                <a:avLst/>
              </a:prstGeom>
              <a:blipFill>
                <a:blip r:embed="rId2"/>
                <a:stretch>
                  <a:fillRect l="-1343" r="-1410" b="-5498"/>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705" name="Text Box 12"/>
              <p:cNvSpPr txBox="1">
                <a:spLocks noChangeArrowheads="1"/>
              </p:cNvSpPr>
              <p:nvPr/>
            </p:nvSpPr>
            <p:spPr bwMode="auto">
              <a:xfrm>
                <a:off x="494708" y="2169074"/>
                <a:ext cx="8934484" cy="96385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ea"/>
                    <a:ea typeface="+mn-ea"/>
                  </a:rPr>
                  <a:t>解：质点速度为</a:t>
                </a:r>
                <a14:m>
                  <m:oMath xmlns:m="http://schemas.openxmlformats.org/officeDocument/2006/math">
                    <m:r>
                      <a:rPr lang="en-US" altLang="zh-CN" sz="2800" i="1">
                        <a:solidFill>
                          <a:srgbClr val="0000FF"/>
                        </a:solidFill>
                        <a:latin typeface="Cambria Math" panose="02040503050406030204" pitchFamily="18" charset="0"/>
                        <a:ea typeface="+mn-ea"/>
                      </a:rPr>
                      <m:t>𝑣</m:t>
                    </m:r>
                  </m:oMath>
                </a14:m>
                <a:r>
                  <a:rPr lang="zh-CN" altLang="en-US" sz="2800" dirty="0">
                    <a:solidFill>
                      <a:srgbClr val="0000FF"/>
                    </a:solidFill>
                    <a:latin typeface="+mn-ea"/>
                    <a:ea typeface="+mn-ea"/>
                  </a:rPr>
                  <a:t>，向心加速度为</a:t>
                </a:r>
                <a14:m>
                  <m:oMath xmlns:m="http://schemas.openxmlformats.org/officeDocument/2006/math">
                    <m:sSup>
                      <m:sSupPr>
                        <m:ctrlPr>
                          <a:rPr lang="en-US" altLang="zh-CN" sz="2800" i="1">
                            <a:solidFill>
                              <a:srgbClr val="0000FF"/>
                            </a:solidFill>
                            <a:latin typeface="Cambria Math"/>
                            <a:ea typeface="+mn-ea"/>
                          </a:rPr>
                        </m:ctrlPr>
                      </m:sSupPr>
                      <m:e>
                        <m:r>
                          <a:rPr lang="en-US" altLang="zh-CN" sz="2800" i="1">
                            <a:solidFill>
                              <a:srgbClr val="0000FF"/>
                            </a:solidFill>
                            <a:latin typeface="Cambria Math" panose="02040503050406030204" pitchFamily="18" charset="0"/>
                            <a:ea typeface="+mn-ea"/>
                          </a:rPr>
                          <m:t>𝑣</m:t>
                        </m:r>
                      </m:e>
                      <m:sup>
                        <m:r>
                          <a:rPr lang="en-US" altLang="zh-CN" sz="2800" i="1">
                            <a:solidFill>
                              <a:srgbClr val="0000FF"/>
                            </a:solidFill>
                            <a:latin typeface="Cambria Math" panose="02040503050406030204" pitchFamily="18" charset="0"/>
                            <a:ea typeface="+mn-ea"/>
                          </a:rPr>
                          <m:t>2</m:t>
                        </m:r>
                      </m:sup>
                    </m:sSup>
                    <m:r>
                      <a:rPr lang="en-US" altLang="zh-CN"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mn-ea"/>
                      </a:rPr>
                      <m:t>𝑟</m:t>
                    </m:r>
                  </m:oMath>
                </a14:m>
                <a:r>
                  <a:rPr lang="zh-CN" altLang="en-US" sz="2800" dirty="0">
                    <a:solidFill>
                      <a:srgbClr val="0000FF"/>
                    </a:solidFill>
                    <a:latin typeface="+mn-ea"/>
                    <a:ea typeface="+mn-ea"/>
                  </a:rPr>
                  <a:t>，向心力为</a:t>
                </a:r>
                <a14:m>
                  <m:oMath xmlns:m="http://schemas.openxmlformats.org/officeDocument/2006/math">
                    <m:r>
                      <a:rPr lang="en-US" altLang="zh-CN" sz="2800" i="1">
                        <a:solidFill>
                          <a:srgbClr val="0000FF"/>
                        </a:solidFill>
                        <a:latin typeface="Cambria Math" panose="02040503050406030204" pitchFamily="18" charset="0"/>
                        <a:ea typeface="+mn-ea"/>
                      </a:rPr>
                      <m:t>𝑘</m:t>
                    </m:r>
                    <m:r>
                      <a:rPr lang="en-US" altLang="zh-CN" sz="2800" i="1">
                        <a:solidFill>
                          <a:srgbClr val="0000FF"/>
                        </a:solidFill>
                        <a:latin typeface="Cambria Math" panose="02040503050406030204" pitchFamily="18" charset="0"/>
                        <a:ea typeface="+mn-ea"/>
                      </a:rPr>
                      <m:t>/</m:t>
                    </m:r>
                    <m:sSup>
                      <m:sSupPr>
                        <m:ctrlPr>
                          <a:rPr lang="en-US" altLang="zh-CN" sz="2800" i="1">
                            <a:solidFill>
                              <a:srgbClr val="0000FF"/>
                            </a:solidFill>
                            <a:latin typeface="Cambria Math"/>
                            <a:ea typeface="+mn-ea"/>
                          </a:rPr>
                        </m:ctrlPr>
                      </m:sSupPr>
                      <m:e>
                        <m:r>
                          <a:rPr lang="en-US" altLang="zh-CN" sz="2800" i="1">
                            <a:solidFill>
                              <a:srgbClr val="0000FF"/>
                            </a:solidFill>
                            <a:latin typeface="Cambria Math" panose="02040503050406030204" pitchFamily="18" charset="0"/>
                            <a:ea typeface="+mn-ea"/>
                          </a:rPr>
                          <m:t>𝑟</m:t>
                        </m:r>
                      </m:e>
                      <m:sup>
                        <m:r>
                          <a:rPr lang="en-US" altLang="zh-CN" sz="2800" i="1">
                            <a:solidFill>
                              <a:srgbClr val="0000FF"/>
                            </a:solidFill>
                            <a:latin typeface="Cambria Math" panose="02040503050406030204" pitchFamily="18" charset="0"/>
                            <a:ea typeface="+mn-ea"/>
                          </a:rPr>
                          <m:t>2</m:t>
                        </m:r>
                      </m:sup>
                    </m:sSup>
                  </m:oMath>
                </a14:m>
                <a:r>
                  <a:rPr lang="zh-CN" altLang="en-US" sz="2800" dirty="0">
                    <a:solidFill>
                      <a:srgbClr val="0000FF"/>
                    </a:solidFill>
                    <a:latin typeface="+mn-ea"/>
                    <a:ea typeface="+mn-ea"/>
                  </a:rPr>
                  <a:t>，则</a:t>
                </a:r>
              </a:p>
            </p:txBody>
          </p:sp>
        </mc:Choice>
        <mc:Fallback xmlns="">
          <p:sp>
            <p:nvSpPr>
              <p:cNvPr id="29705" name="Text Box 12"/>
              <p:cNvSpPr txBox="1">
                <a:spLocks noRot="1" noChangeAspect="1" noMove="1" noResize="1" noEditPoints="1" noAdjustHandles="1" noChangeArrowheads="1" noChangeShapeType="1" noTextEdit="1"/>
              </p:cNvSpPr>
              <p:nvPr/>
            </p:nvSpPr>
            <p:spPr bwMode="auto">
              <a:xfrm>
                <a:off x="494708" y="2169074"/>
                <a:ext cx="8934484" cy="963854"/>
              </a:xfrm>
              <a:prstGeom prst="rect">
                <a:avLst/>
              </a:prstGeom>
              <a:blipFill>
                <a:blip r:embed="rId3"/>
                <a:stretch>
                  <a:fillRect l="-1364" t="-5696" r="-5389" b="-17089"/>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2668599" y="2967261"/>
                <a:ext cx="1848968"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f>
                        <m:fPr>
                          <m:ctrlPr>
                            <a:rPr lang="en-US" altLang="zh-CN" sz="2800" i="1">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𝑣</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10" name="矩形 9"/>
              <p:cNvSpPr>
                <a:spLocks noRot="1" noChangeAspect="1" noMove="1" noResize="1" noEditPoints="1" noAdjustHandles="1" noChangeArrowheads="1" noChangeShapeType="1" noTextEdit="1"/>
              </p:cNvSpPr>
              <p:nvPr/>
            </p:nvSpPr>
            <p:spPr>
              <a:xfrm>
                <a:off x="2668599" y="2967261"/>
                <a:ext cx="1848968" cy="95410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1708641" y="4460969"/>
                <a:ext cx="4425379" cy="10219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b="0" i="1" smtClean="0">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𝑟</m:t>
                          </m:r>
                        </m:sub>
                        <m:sup>
                          <m:r>
                            <a:rPr lang="en-US" altLang="zh-CN" sz="2800" b="0" i="1" smtClean="0">
                              <a:solidFill>
                                <a:srgbClr val="0000FF"/>
                              </a:solidFill>
                              <a:latin typeface="Cambria Math" panose="02040503050406030204" pitchFamily="18" charset="0"/>
                              <a:ea typeface="Cambria Math" panose="02040503050406030204" pitchFamily="18" charset="0"/>
                            </a:rPr>
                            <m:t>∞</m:t>
                          </m:r>
                        </m:sup>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𝐹</m:t>
                              </m:r>
                            </m:e>
                          </m:acc>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b="0" i="1" smtClean="0">
                                  <a:solidFill>
                                    <a:srgbClr val="0000FF"/>
                                  </a:solidFill>
                                  <a:latin typeface="Cambria Math" panose="02040503050406030204" pitchFamily="18" charset="0"/>
                                </a:rPr>
                                <m:t>𝑟</m:t>
                              </m:r>
                            </m:e>
                          </m:acc>
                        </m:e>
                      </m:nary>
                      <m:r>
                        <a:rPr lang="en-US" altLang="zh-CN" sz="2800" b="0" i="1" smtClean="0">
                          <a:solidFill>
                            <a:srgbClr val="0000FF"/>
                          </a:solidFill>
                          <a:latin typeface="Cambria Math" panose="02040503050406030204" pitchFamily="18" charset="0"/>
                          <a:ea typeface="Cambria Math" panose="02040503050406030204" pitchFamily="18" charset="0"/>
                        </a:rPr>
                        <m:t>=</m:t>
                      </m:r>
                      <m:nary>
                        <m:naryPr>
                          <m:ctrlPr>
                            <a:rPr lang="en-US" altLang="zh-CN" sz="2800" i="1">
                              <a:solidFill>
                                <a:srgbClr val="0000FF"/>
                              </a:solidFill>
                              <a:latin typeface="Cambria Math"/>
                              <a:ea typeface="Cambria Math" panose="02040503050406030204" pitchFamily="18" charset="0"/>
                            </a:rPr>
                          </m:ctrlPr>
                        </m:naryPr>
                        <m:sub>
                          <m:r>
                            <a:rPr lang="en-US" altLang="zh-CN" sz="2800" b="0" i="1" smtClean="0">
                              <a:solidFill>
                                <a:srgbClr val="0000FF"/>
                              </a:solidFill>
                              <a:latin typeface="Cambria Math" panose="02040503050406030204" pitchFamily="18" charset="0"/>
                              <a:ea typeface="Cambria Math" panose="02040503050406030204" pitchFamily="18" charset="0"/>
                            </a:rPr>
                            <m:t>𝑟</m:t>
                          </m:r>
                        </m:sub>
                        <m:sup>
                          <m:r>
                            <a:rPr lang="en-US" altLang="zh-CN" sz="2800" i="1">
                              <a:solidFill>
                                <a:srgbClr val="0000FF"/>
                              </a:solidFill>
                              <a:latin typeface="Cambria Math" panose="02040503050406030204" pitchFamily="18" charset="0"/>
                              <a:ea typeface="Cambria Math" panose="02040503050406030204" pitchFamily="18" charset="0"/>
                            </a:rPr>
                            <m:t>∞</m:t>
                          </m:r>
                        </m:sup>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𝑘</m:t>
                              </m:r>
                            </m:num>
                            <m:den>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𝑟</m:t>
                                  </m:r>
                                </m:e>
                                <m:sup>
                                  <m:r>
                                    <a:rPr lang="en-US" altLang="zh-CN" sz="2800" i="1">
                                      <a:solidFill>
                                        <a:srgbClr val="0000FF"/>
                                      </a:solidFill>
                                      <a:latin typeface="Cambria Math" panose="02040503050406030204" pitchFamily="18" charset="0"/>
                                    </a:rPr>
                                    <m:t>2</m:t>
                                  </m:r>
                                </m:sup>
                              </m:sSup>
                            </m:den>
                          </m:f>
                          <m:r>
                            <a:rPr lang="en-US" altLang="zh-CN" sz="2800" i="1">
                              <a:solidFill>
                                <a:srgbClr val="0000FF"/>
                              </a:solidFill>
                              <a:latin typeface="Cambria Math" panose="02040503050406030204" pitchFamily="18" charset="0"/>
                              <a:ea typeface="Cambria Math" panose="02040503050406030204" pitchFamily="18" charset="0"/>
                            </a:rPr>
                            <m:t>𝑑</m:t>
                          </m:r>
                          <m:r>
                            <a:rPr lang="en-US" altLang="zh-CN" sz="2800" b="0" i="1" smtClean="0">
                              <a:solidFill>
                                <a:srgbClr val="0000FF"/>
                              </a:solidFill>
                              <a:latin typeface="Cambria Math" panose="02040503050406030204" pitchFamily="18" charset="0"/>
                              <a:ea typeface="Cambria Math" panose="02040503050406030204" pitchFamily="18" charset="0"/>
                            </a:rPr>
                            <m:t>𝑟</m:t>
                          </m:r>
                        </m:e>
                      </m:nary>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708641" y="4460969"/>
                <a:ext cx="4425379" cy="1021946"/>
              </a:xfrm>
              <a:prstGeom prst="rect">
                <a:avLst/>
              </a:prstGeom>
              <a:blipFill>
                <a:blip r:embed="rId5"/>
                <a:stretch>
                  <a:fillRect/>
                </a:stretch>
              </a:blipFill>
            </p:spPr>
            <p:txBody>
              <a:bodyPr/>
              <a:lstStyle/>
              <a:p>
                <a:r>
                  <a:rPr lang="zh-CN" altLang="en-US">
                    <a:noFill/>
                  </a:rPr>
                  <a:t> </a:t>
                </a:r>
              </a:p>
            </p:txBody>
          </p:sp>
        </mc:Fallback>
      </mc:AlternateContent>
      <p:sp>
        <p:nvSpPr>
          <p:cNvPr id="23" name="Text Box 1036"/>
          <p:cNvSpPr txBox="1">
            <a:spLocks noChangeArrowheads="1"/>
          </p:cNvSpPr>
          <p:nvPr/>
        </p:nvSpPr>
        <p:spPr bwMode="auto">
          <a:xfrm>
            <a:off x="488485" y="5758458"/>
            <a:ext cx="2317271"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lgn="ctr">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eaLnBrk="1" hangingPunct="1">
              <a:spcBef>
                <a:spcPct val="50000"/>
              </a:spcBef>
              <a:buClrTx/>
              <a:buSzTx/>
              <a:buFontTx/>
              <a:buNone/>
            </a:pPr>
            <a:r>
              <a:rPr lang="zh-CN" altLang="en-US" sz="2800" dirty="0">
                <a:solidFill>
                  <a:srgbClr val="0000FF"/>
                </a:solidFill>
                <a:latin typeface="+mn-ea"/>
                <a:ea typeface="+mn-ea"/>
              </a:rPr>
              <a:t>总机械能为</a:t>
            </a:r>
          </a:p>
        </p:txBody>
      </p:sp>
      <mc:AlternateContent xmlns:mc="http://schemas.openxmlformats.org/markup-compatibility/2006" xmlns:a14="http://schemas.microsoft.com/office/drawing/2010/main">
        <mc:Choice Requires="a14">
          <p:sp>
            <p:nvSpPr>
              <p:cNvPr id="24" name="矩形 23"/>
              <p:cNvSpPr/>
              <p:nvPr/>
            </p:nvSpPr>
            <p:spPr>
              <a:xfrm>
                <a:off x="2668599" y="5482915"/>
                <a:ext cx="4274183"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𝐸</m:t>
                      </m:r>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b="0" i="1" smtClean="0">
                              <a:solidFill>
                                <a:srgbClr val="0000FF"/>
                              </a:solidFill>
                              <a:latin typeface="Cambria Math" panose="02040503050406030204" pitchFamily="18" charset="0"/>
                              <a:ea typeface="Cambria Math" panose="02040503050406030204" pitchFamily="18" charset="0"/>
                            </a:rPr>
                            <m:t>𝐾</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𝐸</m:t>
                          </m:r>
                        </m:e>
                        <m:sub>
                          <m:r>
                            <a:rPr lang="en-US" altLang="zh-CN" sz="2800" i="1">
                              <a:solidFill>
                                <a:srgbClr val="0000FF"/>
                              </a:solidFill>
                              <a:latin typeface="Cambria Math" panose="02040503050406030204" pitchFamily="18" charset="0"/>
                              <a:ea typeface="Cambria Math" panose="02040503050406030204" pitchFamily="18" charset="0"/>
                            </a:rPr>
                            <m:t>𝑃</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𝑣</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𝑘</m:t>
                          </m:r>
                        </m:num>
                        <m:den>
                          <m:r>
                            <a:rPr lang="en-US" altLang="zh-CN" sz="2800" i="1">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2668599" y="5482915"/>
                <a:ext cx="4274183" cy="90755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88485" y="3923488"/>
                <a:ext cx="8362328"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mn-lt"/>
                    <a:ea typeface="+mn-ea"/>
                  </a:rPr>
                  <a:t>为势能零点</a:t>
                </a:r>
              </a:p>
            </p:txBody>
          </p:sp>
        </mc:Choice>
        <mc:Fallback xmlns="">
          <p:sp>
            <p:nvSpPr>
              <p:cNvPr id="2" name="矩形 1"/>
              <p:cNvSpPr>
                <a:spLocks noRot="1" noChangeAspect="1" noMove="1" noResize="1" noEditPoints="1" noAdjustHandles="1" noChangeArrowheads="1" noChangeShapeType="1" noTextEdit="1"/>
              </p:cNvSpPr>
              <p:nvPr/>
            </p:nvSpPr>
            <p:spPr>
              <a:xfrm>
                <a:off x="488485" y="3923488"/>
                <a:ext cx="8362328" cy="652486"/>
              </a:xfrm>
              <a:prstGeom prst="rect">
                <a:avLst/>
              </a:prstGeom>
              <a:blipFill>
                <a:blip r:embed="rId7"/>
                <a:stretch>
                  <a:fillRect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4961950" y="2761627"/>
                <a:ext cx="1703095" cy="13653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𝑟</m:t>
                              </m:r>
                            </m:den>
                          </m:f>
                        </m:e>
                      </m:rad>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4961950" y="2761627"/>
                <a:ext cx="1703095" cy="136537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5965486" y="4456164"/>
                <a:ext cx="1178720"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num>
                        <m:den>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5965486" y="4456164"/>
                <a:ext cx="1178720" cy="90755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6754535" y="5482915"/>
                <a:ext cx="1656607"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den>
                      </m:f>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𝑘</m:t>
                          </m:r>
                        </m:num>
                        <m:den>
                          <m:r>
                            <a:rPr lang="en-US" altLang="zh-CN" sz="2800" i="1">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17" name="矩形 16"/>
              <p:cNvSpPr>
                <a:spLocks noRot="1" noChangeAspect="1" noMove="1" noResize="1" noEditPoints="1" noAdjustHandles="1" noChangeArrowheads="1" noChangeShapeType="1" noTextEdit="1"/>
              </p:cNvSpPr>
              <p:nvPr/>
            </p:nvSpPr>
            <p:spPr>
              <a:xfrm>
                <a:off x="6754535" y="5482915"/>
                <a:ext cx="1656607" cy="90755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8285817" y="5482915"/>
                <a:ext cx="1347612" cy="9075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𝑘</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𝑟</m:t>
                          </m:r>
                        </m:den>
                      </m:f>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8285817" y="5482915"/>
                <a:ext cx="1347612" cy="90755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6953077"/>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left)">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left)">
                                      <p:cBhvr>
                                        <p:cTn id="37" dur="500"/>
                                        <p:tgtEl>
                                          <p:spTgt spid="16"/>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wipe(left)">
                                      <p:cBhvr>
                                        <p:cTn id="42" dur="500"/>
                                        <p:tgtEl>
                                          <p:spTgt spid="2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wipe(left)">
                                      <p:cBhvr>
                                        <p:cTn id="47" dur="500"/>
                                        <p:tgtEl>
                                          <p:spTgt spid="24"/>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ipe(left)">
                                      <p:cBhvr>
                                        <p:cTn id="52" dur="500"/>
                                        <p:tgtEl>
                                          <p:spTgt spid="17"/>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0" grpId="0"/>
      <p:bldP spid="13" grpId="0"/>
      <p:bldP spid="23" grpId="0"/>
      <p:bldP spid="24" grpId="0"/>
      <p:bldP spid="2" grpId="0"/>
      <p:bldP spid="15" grpId="0"/>
      <p:bldP spid="16" grpId="0"/>
      <p:bldP spid="17" grpId="0"/>
      <p:bldP spid="1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289310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SzTx/>
                  <a:buNone/>
                </a:pPr>
                <a:r>
                  <a:rPr lang="zh-CN" altLang="en-US" sz="2800" dirty="0">
                    <a:solidFill>
                      <a:srgbClr val="0000FF"/>
                    </a:solidFill>
                    <a:latin typeface="+mn-lt"/>
                    <a:ea typeface="+mn-ea"/>
                  </a:rPr>
                  <a:t>半径为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的匀质圆盘绕过其中心且与盘面垂直的轴做定轴转动，已知圆盘中任一点的角坐标为</a:t>
                </a:r>
                <a14:m>
                  <m:oMath xmlns:m="http://schemas.openxmlformats.org/officeDocument/2006/math">
                    <m:r>
                      <a:rPr lang="zh-CN" altLang="en-US" sz="2800" i="1" smtClean="0">
                        <a:solidFill>
                          <a:srgbClr val="0000FF"/>
                        </a:solidFill>
                        <a:latin typeface="Cambria Math" panose="02040503050406030204" pitchFamily="18" charset="0"/>
                        <a:ea typeface="Cambria Math" panose="02040503050406030204" pitchFamily="18" charset="0"/>
                      </a:rPr>
                      <m:t>𝜃</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sSup>
                      <m:sSupPr>
                        <m:ctrlPr>
                          <a:rPr lang="en-US" altLang="zh-CN" sz="2800" i="1">
                            <a:solidFill>
                              <a:srgbClr val="0000FF"/>
                            </a:solidFill>
                            <a:latin typeface="Cambria Math"/>
                          </a:rPr>
                        </m:ctrlPr>
                      </m:sSupPr>
                      <m:e>
                        <m:r>
                          <a:rPr lang="en-US" altLang="zh-CN" sz="2800" b="0" i="1" smtClean="0">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𝑏𝑡</m:t>
                    </m:r>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rPr>
                      <m:t>𝑐</m:t>
                    </m:r>
                  </m:oMath>
                </a14:m>
                <a:r>
                  <a:rPr lang="zh-CN" altLang="en-US" sz="2800" dirty="0">
                    <a:solidFill>
                      <a:srgbClr val="0000FF"/>
                    </a:solidFill>
                    <a:latin typeface="+mn-lt"/>
                    <a:ea typeface="+mn-ea"/>
                  </a:rPr>
                  <a:t>，</a:t>
                </a:r>
                <a:r>
                  <a:rPr lang="en-US" altLang="zh-CN" sz="2800" dirty="0">
                    <a:solidFill>
                      <a:srgbClr val="0000FF"/>
                    </a:solidFill>
                    <a:ea typeface="Cambria Math" panose="02040503050406030204" pitchFamily="18" charset="0"/>
                  </a:rPr>
                  <a:t> </a:t>
                </a:r>
                <a14:m>
                  <m:oMath xmlns:m="http://schemas.openxmlformats.org/officeDocument/2006/math">
                    <m:r>
                      <a:rPr lang="en-US" altLang="zh-CN" sz="2800" b="0" i="1">
                        <a:solidFill>
                          <a:srgbClr val="0000FF"/>
                        </a:solidFill>
                        <a:latin typeface="Cambria Math" panose="02040503050406030204" pitchFamily="18" charset="0"/>
                        <a:ea typeface="+mn-ea"/>
                      </a:rPr>
                      <m:t>𝑎</m:t>
                    </m:r>
                    <m:r>
                      <a:rPr lang="zh-CN" altLang="en-US" sz="2800" b="0" i="1" smtClean="0">
                        <a:solidFill>
                          <a:srgbClr val="0000FF"/>
                        </a:solidFill>
                        <a:latin typeface="Cambria Math" panose="02040503050406030204" pitchFamily="18" charset="0"/>
                        <a:ea typeface="+mn-ea"/>
                      </a:rPr>
                      <m:t>、</m:t>
                    </m:r>
                    <m:r>
                      <a:rPr lang="en-US" altLang="zh-CN" sz="2800" b="0" i="1" smtClean="0">
                        <a:solidFill>
                          <a:srgbClr val="0000FF"/>
                        </a:solidFill>
                        <a:latin typeface="Cambria Math" panose="02040503050406030204" pitchFamily="18" charset="0"/>
                        <a:ea typeface="+mn-ea"/>
                      </a:rPr>
                      <m:t>𝑏</m:t>
                    </m:r>
                  </m:oMath>
                </a14:m>
                <a:r>
                  <a:rPr lang="zh-CN" altLang="en-US" sz="2800" dirty="0">
                    <a:solidFill>
                      <a:srgbClr val="0000FF"/>
                    </a:solidFill>
                    <a:latin typeface="+mn-ea"/>
                    <a:ea typeface="+mn-ea"/>
                  </a:rPr>
                  <a:t>、</a:t>
                </a:r>
                <a14:m>
                  <m:oMath xmlns:m="http://schemas.openxmlformats.org/officeDocument/2006/math">
                    <m:r>
                      <a:rPr lang="en-US" altLang="zh-CN" sz="2800" b="0" i="1" smtClean="0">
                        <a:solidFill>
                          <a:srgbClr val="0000FF"/>
                        </a:solidFill>
                        <a:latin typeface="Cambria Math" panose="02040503050406030204" pitchFamily="18" charset="0"/>
                        <a:ea typeface="+mn-ea"/>
                      </a:rPr>
                      <m:t>𝑐</m:t>
                    </m:r>
                  </m:oMath>
                </a14:m>
                <a:r>
                  <a:rPr lang="zh-CN" altLang="en-US" sz="2800" dirty="0">
                    <a:solidFill>
                      <a:srgbClr val="0000FF"/>
                    </a:solidFill>
                    <a:latin typeface="+mn-ea"/>
                    <a:ea typeface="+mn-ea"/>
                  </a:rPr>
                  <a:t>均为常量。求：（</a:t>
                </a:r>
                <a:r>
                  <a:rPr lang="en-US" altLang="zh-CN" sz="2800" dirty="0">
                    <a:solidFill>
                      <a:srgbClr val="0000FF"/>
                    </a:solidFill>
                    <a:latin typeface="+mn-ea"/>
                    <a:ea typeface="+mn-ea"/>
                  </a:rPr>
                  <a:t>1</a:t>
                </a:r>
                <a:r>
                  <a:rPr lang="zh-CN" altLang="en-US" sz="2800" dirty="0">
                    <a:solidFill>
                      <a:srgbClr val="0000FF"/>
                    </a:solidFill>
                    <a:latin typeface="+mn-ea"/>
                    <a:ea typeface="+mn-ea"/>
                  </a:rPr>
                  <a:t>）圆盘做定轴转动的角速度及角加速度的大小；（</a:t>
                </a:r>
                <a:r>
                  <a:rPr lang="en-US" altLang="zh-CN" sz="2800" dirty="0">
                    <a:solidFill>
                      <a:srgbClr val="0000FF"/>
                    </a:solidFill>
                    <a:latin typeface="+mn-ea"/>
                    <a:ea typeface="+mn-ea"/>
                  </a:rPr>
                  <a:t>2</a:t>
                </a:r>
                <a:r>
                  <a:rPr lang="zh-CN" altLang="en-US" sz="2800" dirty="0">
                    <a:solidFill>
                      <a:srgbClr val="0000FF"/>
                    </a:solidFill>
                    <a:latin typeface="+mn-ea"/>
                    <a:ea typeface="+mn-ea"/>
                  </a:rPr>
                  <a:t>）圆盘边缘上一点的速度和加速度的大小。</a:t>
                </a: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2893100"/>
              </a:xfrm>
              <a:prstGeom prst="rect">
                <a:avLst/>
              </a:prstGeom>
              <a:blipFill>
                <a:blip r:embed="rId2"/>
                <a:stretch>
                  <a:fillRect l="-1343" r="-1410" b="-31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05" name="Text Box 12"/>
          <p:cNvSpPr txBox="1">
            <a:spLocks noChangeArrowheads="1"/>
          </p:cNvSpPr>
          <p:nvPr/>
        </p:nvSpPr>
        <p:spPr bwMode="auto">
          <a:xfrm>
            <a:off x="488485" y="3343231"/>
            <a:ext cx="12201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13" name="矩形 12"/>
              <p:cNvSpPr/>
              <p:nvPr/>
            </p:nvSpPr>
            <p:spPr>
              <a:xfrm>
                <a:off x="1625861" y="4670224"/>
                <a:ext cx="15375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625861" y="4670224"/>
                <a:ext cx="153753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245682" y="4691121"/>
                <a:ext cx="1317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sSup>
                        <m:sSupPr>
                          <m:ctrlPr>
                            <a:rPr lang="en-US" altLang="zh-CN" sz="2800" b="0" i="1" smtClean="0">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6245682" y="4691121"/>
                <a:ext cx="13179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88485" y="3923488"/>
                <a:ext cx="8362328"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mn-lt"/>
                    <a:ea typeface="+mn-ea"/>
                  </a:rPr>
                  <a:t>为势能零点</a:t>
                </a:r>
              </a:p>
            </p:txBody>
          </p:sp>
        </mc:Choice>
        <mc:Fallback xmlns="">
          <p:sp>
            <p:nvSpPr>
              <p:cNvPr id="2" name="矩形 1"/>
              <p:cNvSpPr>
                <a:spLocks noRot="1" noChangeAspect="1" noMove="1" noResize="1" noEditPoints="1" noAdjustHandles="1" noChangeArrowheads="1" noChangeShapeType="1" noTextEdit="1"/>
              </p:cNvSpPr>
              <p:nvPr/>
            </p:nvSpPr>
            <p:spPr>
              <a:xfrm>
                <a:off x="488485" y="3923488"/>
                <a:ext cx="8362328" cy="652486"/>
              </a:xfrm>
              <a:prstGeom prst="rect">
                <a:avLst/>
              </a:prstGeom>
              <a:blipFill>
                <a:blip r:embed="rId5"/>
                <a:stretch>
                  <a:fillRect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25861" y="5236911"/>
                <a:ext cx="2413545"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𝑡</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1625861" y="5236911"/>
                <a:ext cx="2413545" cy="9691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33298" y="4367494"/>
                <a:ext cx="151509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𝑣</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4833298" y="4367494"/>
                <a:ext cx="1515095" cy="95410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625861" y="3067881"/>
                <a:ext cx="143173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625861" y="3067881"/>
                <a:ext cx="1431738"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867276" y="3306018"/>
                <a:ext cx="1819985"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𝑎𝑡</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867276" y="3306018"/>
                <a:ext cx="1819985"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5134381" y="3112450"/>
                <a:ext cx="144815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5134381" y="3112450"/>
                <a:ext cx="1448153" cy="9103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414747" y="3300012"/>
                <a:ext cx="104983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𝑎</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6414747" y="3300012"/>
                <a:ext cx="1049838"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039022" y="4691121"/>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𝑎𝑅</m:t>
                      </m:r>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039022" y="4691121"/>
                <a:ext cx="128080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326674" y="4691121"/>
                <a:ext cx="25249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𝑎𝑡</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𝑏</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7326674" y="4691121"/>
                <a:ext cx="2524922"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961495" y="5407930"/>
                <a:ext cx="3793924"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𝑎</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𝑎𝑡</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𝑏</m:t>
                                  </m:r>
                                </m:e>
                              </m:d>
                            </m:e>
                            <m:sup>
                              <m:r>
                                <a:rPr lang="en-US" altLang="zh-CN" sz="2800" i="1">
                                  <a:solidFill>
                                    <a:srgbClr val="0000FF"/>
                                  </a:solidFill>
                                  <a:latin typeface="Cambria Math" panose="02040503050406030204" pitchFamily="18" charset="0"/>
                                  <a:ea typeface="Cambria Math" panose="02040503050406030204" pitchFamily="18" charset="0"/>
                                </a:rPr>
                                <m:t>4</m:t>
                              </m:r>
                            </m:sup>
                          </m:sSup>
                        </m:e>
                      </m:rad>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961495" y="5407930"/>
                <a:ext cx="3793924" cy="614142"/>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98775423"/>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3" grpId="0"/>
      <p:bldP spid="24" grpId="0"/>
      <p:bldP spid="2" grpId="0"/>
      <p:bldP spid="15" grpId="0"/>
      <p:bldP spid="16" grpId="0"/>
      <p:bldP spid="18" grpId="0"/>
      <p:bldP spid="14" grpId="0"/>
      <p:bldP spid="19" grpId="0"/>
      <p:bldP spid="20" grpId="0"/>
      <p:bldP spid="21" grpId="0"/>
      <p:bldP spid="22"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9077545" cy="1717971"/>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SzTx/>
                  <a:buNone/>
                </a:pPr>
                <a:r>
                  <a:rPr lang="zh-CN" altLang="en-US" sz="2800" dirty="0">
                    <a:solidFill>
                      <a:srgbClr val="0000FF"/>
                    </a:solidFill>
                    <a:latin typeface="+mn-lt"/>
                    <a:ea typeface="+mn-ea"/>
                  </a:rPr>
                  <a:t>一个作半径为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𝑅</m:t>
                    </m:r>
                  </m:oMath>
                </a14:m>
                <a:r>
                  <a:rPr lang="zh-CN" altLang="en-US" sz="2800" dirty="0">
                    <a:solidFill>
                      <a:srgbClr val="0000FF"/>
                    </a:solidFill>
                    <a:latin typeface="+mn-lt"/>
                    <a:ea typeface="+mn-ea"/>
                  </a:rPr>
                  <a:t>的圆周运动的物体的运动学方程为</a:t>
                </a:r>
                <a14:m>
                  <m:oMath xmlns:m="http://schemas.openxmlformats.org/officeDocument/2006/math">
                    <m:r>
                      <a:rPr lang="zh-CN" altLang="en-US" sz="2800" i="1">
                        <a:solidFill>
                          <a:srgbClr val="0000FF"/>
                        </a:solidFill>
                        <a:latin typeface="Cambria Math" panose="02040503050406030204" pitchFamily="18" charset="0"/>
                        <a:ea typeface="Cambria Math" panose="02040503050406030204" pitchFamily="18" charset="0"/>
                      </a:rPr>
                      <m:t>𝜃</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𝑎𝑡</m:t>
                    </m:r>
                    <m:r>
                      <a:rPr lang="en-US" altLang="zh-CN" sz="2800" i="1">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oMath>
                </a14:m>
                <a:r>
                  <a:rPr lang="zh-CN" altLang="en-US" sz="2800" dirty="0">
                    <a:solidFill>
                      <a:srgbClr val="0000FF"/>
                    </a:solidFill>
                    <a:latin typeface="+mn-lt"/>
                    <a:ea typeface="+mn-ea"/>
                  </a:rPr>
                  <a:t>，</a:t>
                </a:r>
                <a14:m>
                  <m:oMath xmlns:m="http://schemas.openxmlformats.org/officeDocument/2006/math">
                    <m:r>
                      <a:rPr lang="en-US" altLang="zh-CN" sz="2800" i="1">
                        <a:solidFill>
                          <a:srgbClr val="0000FF"/>
                        </a:solidFill>
                        <a:latin typeface="Cambria Math" panose="02040503050406030204" pitchFamily="18" charset="0"/>
                      </a:rPr>
                      <m:t>𝑎</m:t>
                    </m:r>
                    <m:r>
                      <a:rPr lang="zh-CN" altLang="en-US" sz="2800" i="1">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rPr>
                      <m:t>𝑏</m:t>
                    </m:r>
                  </m:oMath>
                </a14:m>
                <a:r>
                  <a:rPr lang="zh-CN" altLang="en-US" sz="2800" dirty="0">
                    <a:solidFill>
                      <a:srgbClr val="0000FF"/>
                    </a:solidFill>
                    <a:latin typeface="+mn-lt"/>
                    <a:ea typeface="+mn-ea"/>
                  </a:rPr>
                  <a:t>均为常量。求该物体的切向加速度和法向加速度的大小。</a:t>
                </a: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9077545" cy="1717971"/>
              </a:xfrm>
              <a:prstGeom prst="rect">
                <a:avLst/>
              </a:prstGeom>
              <a:blipFill>
                <a:blip r:embed="rId2"/>
                <a:stretch>
                  <a:fillRect l="-1343" r="-1410" b="-8865"/>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9705" name="Text Box 12"/>
          <p:cNvSpPr txBox="1">
            <a:spLocks noChangeArrowheads="1"/>
          </p:cNvSpPr>
          <p:nvPr/>
        </p:nvSpPr>
        <p:spPr bwMode="auto">
          <a:xfrm>
            <a:off x="488485" y="2400752"/>
            <a:ext cx="122015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spcBef>
                <a:spcPct val="50000"/>
              </a:spcBef>
              <a:buClrTx/>
              <a:buSzTx/>
              <a:buNone/>
            </a:pPr>
            <a:r>
              <a:rPr lang="zh-CN" altLang="en-US" sz="2800" dirty="0">
                <a:solidFill>
                  <a:srgbClr val="0000FF"/>
                </a:solidFill>
                <a:latin typeface="+mn-ea"/>
                <a:ea typeface="+mn-ea"/>
              </a:rPr>
              <a:t>解：</a:t>
            </a:r>
          </a:p>
        </p:txBody>
      </p:sp>
      <mc:AlternateContent xmlns:mc="http://schemas.openxmlformats.org/markup-compatibility/2006" xmlns:a14="http://schemas.microsoft.com/office/drawing/2010/main">
        <mc:Choice Requires="a14">
          <p:sp>
            <p:nvSpPr>
              <p:cNvPr id="13" name="矩形 12"/>
              <p:cNvSpPr/>
              <p:nvPr/>
            </p:nvSpPr>
            <p:spPr>
              <a:xfrm>
                <a:off x="1625861" y="4670224"/>
                <a:ext cx="1537536"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𝑡</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
                        <a:rPr lang="zh-CN" altLang="en-US" sz="2800" i="1">
                          <a:solidFill>
                            <a:srgbClr val="0000FF"/>
                          </a:solidFill>
                          <a:latin typeface="Cambria Math" panose="02040503050406030204" pitchFamily="18" charset="0"/>
                          <a:ea typeface="Cambria Math" panose="02040503050406030204" pitchFamily="18" charset="0"/>
                        </a:rPr>
                        <m:t>𝛽</m:t>
                      </m:r>
                    </m:oMath>
                  </m:oMathPara>
                </a14:m>
                <a:endParaRPr lang="zh-CN" altLang="en-US" sz="2800" dirty="0">
                  <a:solidFill>
                    <a:srgbClr val="0000FF"/>
                  </a:solidFill>
                  <a:latin typeface="+mn-lt"/>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1625861" y="4670224"/>
                <a:ext cx="1537536" cy="52322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6245682" y="4691121"/>
                <a:ext cx="131799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sSup>
                        <m:sSupPr>
                          <m:ctrlPr>
                            <a:rPr lang="en-US" altLang="zh-CN" sz="2800" b="0" i="1" smtClean="0">
                              <a:solidFill>
                                <a:srgbClr val="0000FF"/>
                              </a:solidFill>
                              <a:latin typeface="Cambria Math"/>
                              <a:ea typeface="Cambria Math" panose="02040503050406030204" pitchFamily="18" charset="0"/>
                            </a:rPr>
                          </m:ctrlPr>
                        </m:sSupPr>
                        <m:e>
                          <m:r>
                            <a:rPr lang="zh-CN" altLang="en-US" sz="2800" i="1">
                              <a:solidFill>
                                <a:srgbClr val="0000FF"/>
                              </a:solidFill>
                              <a:latin typeface="Cambria Math" panose="02040503050406030204" pitchFamily="18" charset="0"/>
                              <a:ea typeface="Cambria Math" panose="02040503050406030204" pitchFamily="18" charset="0"/>
                            </a:rPr>
                            <m:t>𝜔</m:t>
                          </m:r>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24" name="矩形 23"/>
              <p:cNvSpPr>
                <a:spLocks noRot="1" noChangeAspect="1" noMove="1" noResize="1" noEditPoints="1" noAdjustHandles="1" noChangeArrowheads="1" noChangeShapeType="1" noTextEdit="1"/>
              </p:cNvSpPr>
              <p:nvPr/>
            </p:nvSpPr>
            <p:spPr>
              <a:xfrm>
                <a:off x="6245682" y="4691121"/>
                <a:ext cx="1317990" cy="5232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88485" y="3923488"/>
                <a:ext cx="8362328"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pP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𝑟</m:t>
                    </m:r>
                    <m:r>
                      <a:rPr lang="en-US" altLang="zh-CN" sz="2800" i="1" smtClean="0">
                        <a:solidFill>
                          <a:srgbClr val="0000FF"/>
                        </a:solidFill>
                        <a:latin typeface="Cambria Math" panose="02040503050406030204" pitchFamily="18" charset="0"/>
                        <a:ea typeface="Cambria Math" panose="02040503050406030204" pitchFamily="18" charset="0"/>
                      </a:rPr>
                      <m:t>→∞</m:t>
                    </m:r>
                  </m:oMath>
                </a14:m>
                <a:r>
                  <a:rPr kumimoji="1" lang="zh-CN" altLang="en-US" sz="2800" dirty="0">
                    <a:solidFill>
                      <a:srgbClr val="0000FF"/>
                    </a:solidFill>
                    <a:latin typeface="+mn-lt"/>
                    <a:ea typeface="+mn-ea"/>
                  </a:rPr>
                  <a:t>为势能零点</a:t>
                </a:r>
              </a:p>
            </p:txBody>
          </p:sp>
        </mc:Choice>
        <mc:Fallback xmlns="">
          <p:sp>
            <p:nvSpPr>
              <p:cNvPr id="2" name="矩形 1"/>
              <p:cNvSpPr>
                <a:spLocks noRot="1" noChangeAspect="1" noMove="1" noResize="1" noEditPoints="1" noAdjustHandles="1" noChangeArrowheads="1" noChangeShapeType="1" noTextEdit="1"/>
              </p:cNvSpPr>
              <p:nvPr/>
            </p:nvSpPr>
            <p:spPr>
              <a:xfrm>
                <a:off x="488485" y="3923488"/>
                <a:ext cx="8362328" cy="652486"/>
              </a:xfrm>
              <a:prstGeom prst="rect">
                <a:avLst/>
              </a:prstGeom>
              <a:blipFill>
                <a:blip r:embed="rId5"/>
                <a:stretch>
                  <a:fillRect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矩形 14"/>
              <p:cNvSpPr/>
              <p:nvPr/>
            </p:nvSpPr>
            <p:spPr>
              <a:xfrm>
                <a:off x="1625861" y="5236911"/>
                <a:ext cx="2413545" cy="969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m:t>
                      </m:r>
                      <m:rad>
                        <m:radPr>
                          <m:degHide m:val="on"/>
                          <m:ctrlPr>
                            <a:rPr lang="en-US" altLang="zh-CN" sz="2800" b="0" i="1" smtClean="0">
                              <a:solidFill>
                                <a:srgbClr val="0000FF"/>
                              </a:solidFill>
                              <a:latin typeface="Cambria Math"/>
                              <a:ea typeface="Cambria Math" panose="02040503050406030204" pitchFamily="18" charset="0"/>
                            </a:rPr>
                          </m:ctrlPr>
                        </m:radPr>
                        <m:deg/>
                        <m:e>
                          <m:sSubSup>
                            <m:sSubSupPr>
                              <m:ctrlPr>
                                <a:rPr lang="en-US" altLang="zh-CN" sz="2800" b="0" i="1" smtClean="0">
                                  <a:solidFill>
                                    <a:srgbClr val="0000FF"/>
                                  </a:solidFill>
                                  <a:latin typeface="Cambria Math"/>
                                  <a:ea typeface="Cambria Math" panose="02040503050406030204" pitchFamily="18" charset="0"/>
                                </a:rPr>
                              </m:ctrlPr>
                            </m:sSubSupPr>
                            <m:e>
                              <m:r>
                                <a:rPr lang="en-US" altLang="zh-CN" sz="2800" b="0" i="1" smtClean="0">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𝑡</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b="0" i="1" smtClean="0">
                              <a:solidFill>
                                <a:srgbClr val="0000FF"/>
                              </a:solidFill>
                              <a:latin typeface="Cambria Math" panose="02040503050406030204" pitchFamily="18" charset="0"/>
                              <a:ea typeface="Cambria Math" panose="02040503050406030204" pitchFamily="18" charset="0"/>
                            </a:rPr>
                            <m:t>+</m:t>
                          </m:r>
                          <m:sSubSup>
                            <m:sSubSupPr>
                              <m:ctrlPr>
                                <a:rPr lang="en-US" altLang="zh-CN" sz="2800" i="1">
                                  <a:solidFill>
                                    <a:srgbClr val="0000FF"/>
                                  </a:solidFill>
                                  <a:latin typeface="Cambria Math"/>
                                  <a:ea typeface="Cambria Math" panose="02040503050406030204" pitchFamily="18" charset="0"/>
                                </a:rPr>
                              </m:ctrlPr>
                            </m:sSubSup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up>
                              <m:r>
                                <a:rPr lang="en-US" altLang="zh-CN" sz="2800" i="1">
                                  <a:solidFill>
                                    <a:srgbClr val="0000FF"/>
                                  </a:solidFill>
                                  <a:latin typeface="Cambria Math" panose="02040503050406030204" pitchFamily="18" charset="0"/>
                                  <a:ea typeface="Cambria Math" panose="02040503050406030204" pitchFamily="18" charset="0"/>
                                </a:rPr>
                                <m:t>2</m:t>
                              </m:r>
                            </m:sup>
                          </m:sSubSup>
                        </m:e>
                      </m:rad>
                    </m:oMath>
                  </m:oMathPara>
                </a14:m>
                <a:endParaRPr lang="zh-CN" altLang="en-US" sz="2800" dirty="0">
                  <a:solidFill>
                    <a:srgbClr val="0000FF"/>
                  </a:solidFill>
                  <a:latin typeface="+mn-lt"/>
                  <a:ea typeface="+mn-ea"/>
                </a:endParaRPr>
              </a:p>
            </p:txBody>
          </p:sp>
        </mc:Choice>
        <mc:Fallback xmlns="">
          <p:sp>
            <p:nvSpPr>
              <p:cNvPr id="15" name="矩形 14"/>
              <p:cNvSpPr>
                <a:spLocks noRot="1" noChangeAspect="1" noMove="1" noResize="1" noEditPoints="1" noAdjustHandles="1" noChangeArrowheads="1" noChangeShapeType="1" noTextEdit="1"/>
              </p:cNvSpPr>
              <p:nvPr/>
            </p:nvSpPr>
            <p:spPr>
              <a:xfrm>
                <a:off x="1625861" y="5236911"/>
                <a:ext cx="2413545" cy="969176"/>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4833298" y="4367494"/>
                <a:ext cx="1515095" cy="95410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i="1">
                              <a:solidFill>
                                <a:srgbClr val="0000FF"/>
                              </a:solidFill>
                              <a:latin typeface="Cambria Math" panose="02040503050406030204" pitchFamily="18" charset="0"/>
                              <a:ea typeface="Cambria Math" panose="02040503050406030204" pitchFamily="18" charset="0"/>
                            </a:rPr>
                            <m:t>𝑎</m:t>
                          </m:r>
                        </m:e>
                        <m:sub>
                          <m:r>
                            <a:rPr lang="en-US" altLang="zh-CN" sz="2800" b="0" i="1" smtClean="0">
                              <a:solidFill>
                                <a:srgbClr val="0000FF"/>
                              </a:solidFill>
                              <a:latin typeface="Cambria Math" panose="02040503050406030204" pitchFamily="18" charset="0"/>
                              <a:ea typeface="Cambria Math" panose="02040503050406030204" pitchFamily="18" charset="0"/>
                            </a:rPr>
                            <m:t>𝑛</m:t>
                          </m:r>
                        </m:sub>
                      </m:sSub>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𝑣</m:t>
                              </m:r>
                            </m:e>
                            <m:sup>
                              <m:r>
                                <a:rPr lang="en-US" altLang="zh-CN" sz="2800" i="1">
                                  <a:solidFill>
                                    <a:srgbClr val="0000FF"/>
                                  </a:solidFill>
                                  <a:latin typeface="Cambria Math" panose="02040503050406030204" pitchFamily="18" charset="0"/>
                                  <a:ea typeface="Cambria Math" panose="02040503050406030204" pitchFamily="18" charset="0"/>
                                </a:rPr>
                                <m:t>2</m:t>
                              </m:r>
                            </m:sup>
                          </m:sSup>
                        </m:num>
                        <m:den>
                          <m:r>
                            <a:rPr lang="en-US" altLang="zh-CN" sz="2800" b="0" i="1" smtClean="0">
                              <a:solidFill>
                                <a:srgbClr val="0000FF"/>
                              </a:solidFill>
                              <a:latin typeface="Cambria Math" panose="02040503050406030204" pitchFamily="18" charset="0"/>
                              <a:ea typeface="Cambria Math" panose="02040503050406030204" pitchFamily="18" charset="0"/>
                            </a:rPr>
                            <m:t>𝑅</m:t>
                          </m:r>
                        </m:den>
                      </m:f>
                    </m:oMath>
                  </m:oMathPara>
                </a14:m>
                <a:endParaRPr lang="zh-CN" altLang="en-US" sz="2800" dirty="0">
                  <a:solidFill>
                    <a:srgbClr val="0000FF"/>
                  </a:solidFill>
                  <a:latin typeface="+mn-lt"/>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4833298" y="4367494"/>
                <a:ext cx="1515095" cy="95410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492137" y="2870420"/>
                <a:ext cx="1431738"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𝜔</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b="0" i="1" smtClean="0">
                              <a:solidFill>
                                <a:srgbClr val="0000FF"/>
                              </a:solidFill>
                              <a:latin typeface="Cambria Math" panose="02040503050406030204" pitchFamily="18" charset="0"/>
                              <a:ea typeface="Cambria Math" panose="02040503050406030204" pitchFamily="18" charset="0"/>
                            </a:rPr>
                            <m:t>𝜃</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1492137" y="2870420"/>
                <a:ext cx="1431738" cy="910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p:cNvSpPr/>
              <p:nvPr/>
            </p:nvSpPr>
            <p:spPr>
              <a:xfrm>
                <a:off x="2712293" y="3108557"/>
                <a:ext cx="182088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𝑎</m:t>
                      </m:r>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𝑏𝑡</m:t>
                      </m:r>
                    </m:oMath>
                  </m:oMathPara>
                </a14:m>
                <a:endParaRPr lang="zh-CN" altLang="en-US" sz="2800" dirty="0">
                  <a:solidFill>
                    <a:srgbClr val="0000FF"/>
                  </a:solidFill>
                  <a:latin typeface="+mn-lt"/>
                  <a:ea typeface="+mn-ea"/>
                </a:endParaRPr>
              </a:p>
            </p:txBody>
          </p:sp>
        </mc:Choice>
        <mc:Fallback xmlns="">
          <p:sp>
            <p:nvSpPr>
              <p:cNvPr id="14" name="矩形 13"/>
              <p:cNvSpPr>
                <a:spLocks noRot="1" noChangeAspect="1" noMove="1" noResize="1" noEditPoints="1" noAdjustHandles="1" noChangeArrowheads="1" noChangeShapeType="1" noTextEdit="1"/>
              </p:cNvSpPr>
              <p:nvPr/>
            </p:nvSpPr>
            <p:spPr>
              <a:xfrm>
                <a:off x="2712293" y="3108557"/>
                <a:ext cx="1820883" cy="523220"/>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4997222" y="2870420"/>
                <a:ext cx="1448153" cy="9103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800" b="0" i="1" smtClean="0">
                          <a:solidFill>
                            <a:srgbClr val="0000FF"/>
                          </a:solidFill>
                          <a:latin typeface="Cambria Math" panose="02040503050406030204" pitchFamily="18" charset="0"/>
                          <a:ea typeface="Cambria Math" panose="02040503050406030204" pitchFamily="18" charset="0"/>
                        </a:rPr>
                        <m:t>𝛽</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𝑑</m:t>
                          </m:r>
                          <m:r>
                            <a:rPr lang="zh-CN" altLang="en-US" sz="2800" i="1">
                              <a:solidFill>
                                <a:srgbClr val="0000FF"/>
                              </a:solidFill>
                              <a:latin typeface="Cambria Math" panose="02040503050406030204" pitchFamily="18" charset="0"/>
                              <a:ea typeface="Cambria Math" panose="02040503050406030204" pitchFamily="18" charset="0"/>
                            </a:rPr>
                            <m:t>𝜔</m:t>
                          </m:r>
                        </m:num>
                        <m:den>
                          <m:r>
                            <a:rPr lang="en-US" altLang="zh-CN" sz="2800" b="0" i="1" smtClean="0">
                              <a:solidFill>
                                <a:srgbClr val="0000FF"/>
                              </a:solidFill>
                              <a:latin typeface="Cambria Math" panose="02040503050406030204" pitchFamily="18" charset="0"/>
                              <a:ea typeface="Cambria Math" panose="02040503050406030204" pitchFamily="18" charset="0"/>
                            </a:rPr>
                            <m:t>𝑑𝑡</m:t>
                          </m:r>
                        </m:den>
                      </m:f>
                    </m:oMath>
                  </m:oMathPara>
                </a14:m>
                <a:endParaRPr lang="zh-CN" altLang="en-US" sz="2800" dirty="0">
                  <a:solidFill>
                    <a:srgbClr val="0000FF"/>
                  </a:solidFill>
                  <a:latin typeface="+mn-lt"/>
                  <a:ea typeface="+mn-ea"/>
                </a:endParaRPr>
              </a:p>
            </p:txBody>
          </p:sp>
        </mc:Choice>
        <mc:Fallback xmlns="">
          <p:sp>
            <p:nvSpPr>
              <p:cNvPr id="19" name="矩形 18"/>
              <p:cNvSpPr>
                <a:spLocks noRot="1" noChangeAspect="1" noMove="1" noResize="1" noEditPoints="1" noAdjustHandles="1" noChangeArrowheads="1" noChangeShapeType="1" noTextEdit="1"/>
              </p:cNvSpPr>
              <p:nvPr/>
            </p:nvSpPr>
            <p:spPr>
              <a:xfrm>
                <a:off x="4997222" y="2870420"/>
                <a:ext cx="1448153" cy="91037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矩形 19"/>
              <p:cNvSpPr/>
              <p:nvPr/>
            </p:nvSpPr>
            <p:spPr>
              <a:xfrm>
                <a:off x="6383412" y="3134050"/>
                <a:ext cx="104252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𝑏</m:t>
                      </m:r>
                    </m:oMath>
                  </m:oMathPara>
                </a14:m>
                <a:endParaRPr lang="zh-CN" altLang="en-US" sz="2800" dirty="0">
                  <a:solidFill>
                    <a:srgbClr val="0000FF"/>
                  </a:solidFill>
                  <a:latin typeface="+mn-lt"/>
                  <a:ea typeface="+mn-ea"/>
                </a:endParaRPr>
              </a:p>
            </p:txBody>
          </p:sp>
        </mc:Choice>
        <mc:Fallback xmlns="">
          <p:sp>
            <p:nvSpPr>
              <p:cNvPr id="20" name="矩形 19"/>
              <p:cNvSpPr>
                <a:spLocks noRot="1" noChangeAspect="1" noMove="1" noResize="1" noEditPoints="1" noAdjustHandles="1" noChangeArrowheads="1" noChangeShapeType="1" noTextEdit="1"/>
              </p:cNvSpPr>
              <p:nvPr/>
            </p:nvSpPr>
            <p:spPr>
              <a:xfrm>
                <a:off x="6383412" y="3134050"/>
                <a:ext cx="1042529" cy="523220"/>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矩形 20"/>
              <p:cNvSpPr/>
              <p:nvPr/>
            </p:nvSpPr>
            <p:spPr>
              <a:xfrm>
                <a:off x="3039022" y="4691121"/>
                <a:ext cx="128080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𝑏𝑅</m:t>
                      </m:r>
                    </m:oMath>
                  </m:oMathPara>
                </a14:m>
                <a:endParaRPr lang="zh-CN" altLang="en-US" sz="2800" dirty="0">
                  <a:solidFill>
                    <a:srgbClr val="0000FF"/>
                  </a:solidFill>
                  <a:latin typeface="+mn-lt"/>
                  <a:ea typeface="+mn-ea"/>
                </a:endParaRPr>
              </a:p>
            </p:txBody>
          </p:sp>
        </mc:Choice>
        <mc:Fallback xmlns="">
          <p:sp>
            <p:nvSpPr>
              <p:cNvPr id="21" name="矩形 20"/>
              <p:cNvSpPr>
                <a:spLocks noRot="1" noChangeAspect="1" noMove="1" noResize="1" noEditPoints="1" noAdjustHandles="1" noChangeArrowheads="1" noChangeShapeType="1" noTextEdit="1"/>
              </p:cNvSpPr>
              <p:nvPr/>
            </p:nvSpPr>
            <p:spPr>
              <a:xfrm>
                <a:off x="3039022" y="4691121"/>
                <a:ext cx="1280800" cy="523220"/>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矩形 21"/>
              <p:cNvSpPr/>
              <p:nvPr/>
            </p:nvSpPr>
            <p:spPr>
              <a:xfrm>
                <a:off x="7326674" y="4691121"/>
                <a:ext cx="2525820"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d>
                            <m:dPr>
                              <m:ctrlPr>
                                <a:rPr lang="en-US" altLang="zh-CN" sz="2800" b="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𝑏𝑡</m:t>
                              </m:r>
                            </m:e>
                          </m:d>
                        </m:e>
                        <m:sup>
                          <m:r>
                            <a:rPr lang="en-US" altLang="zh-CN" sz="2800" b="0" i="1" smtClean="0">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𝑅</m:t>
                      </m:r>
                    </m:oMath>
                  </m:oMathPara>
                </a14:m>
                <a:endParaRPr lang="zh-CN" altLang="en-US" sz="2800" dirty="0">
                  <a:solidFill>
                    <a:srgbClr val="0000FF"/>
                  </a:solidFill>
                  <a:latin typeface="+mn-lt"/>
                  <a:ea typeface="+mn-ea"/>
                </a:endParaRPr>
              </a:p>
            </p:txBody>
          </p:sp>
        </mc:Choice>
        <mc:Fallback xmlns="">
          <p:sp>
            <p:nvSpPr>
              <p:cNvPr id="22" name="矩形 21"/>
              <p:cNvSpPr>
                <a:spLocks noRot="1" noChangeAspect="1" noMove="1" noResize="1" noEditPoints="1" noAdjustHandles="1" noChangeArrowheads="1" noChangeShapeType="1" noTextEdit="1"/>
              </p:cNvSpPr>
              <p:nvPr/>
            </p:nvSpPr>
            <p:spPr>
              <a:xfrm>
                <a:off x="7326674" y="4691121"/>
                <a:ext cx="2525820" cy="523220"/>
              </a:xfrm>
              <a:prstGeom prst="rect">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p:cNvSpPr/>
              <p:nvPr/>
            </p:nvSpPr>
            <p:spPr>
              <a:xfrm>
                <a:off x="3961495" y="5407930"/>
                <a:ext cx="3791038" cy="6141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𝑅</m:t>
                      </m:r>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i="1">
                              <a:solidFill>
                                <a:srgbClr val="0000FF"/>
                              </a:solidFill>
                              <a:latin typeface="Cambria Math" panose="02040503050406030204" pitchFamily="18" charset="0"/>
                              <a:ea typeface="Cambria Math" panose="02040503050406030204" pitchFamily="18" charset="0"/>
                            </a:rPr>
                            <m:t>4</m:t>
                          </m:r>
                          <m:sSup>
                            <m:sSupPr>
                              <m:ctrlPr>
                                <a:rPr lang="en-US" altLang="zh-CN" sz="2800" i="1">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𝑏</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d>
                                <m:dPr>
                                  <m:ctrlPr>
                                    <a:rPr lang="en-US" altLang="zh-CN" sz="2800" i="1">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𝑎</m:t>
                                  </m:r>
                                  <m:r>
                                    <a:rPr lang="en-US" altLang="zh-CN" sz="2800" i="1">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𝑏𝑡</m:t>
                                  </m:r>
                                </m:e>
                              </m:d>
                            </m:e>
                            <m:sup>
                              <m:r>
                                <a:rPr lang="en-US" altLang="zh-CN" sz="2800" i="1">
                                  <a:solidFill>
                                    <a:srgbClr val="0000FF"/>
                                  </a:solidFill>
                                  <a:latin typeface="Cambria Math" panose="02040503050406030204" pitchFamily="18" charset="0"/>
                                  <a:ea typeface="Cambria Math" panose="02040503050406030204" pitchFamily="18" charset="0"/>
                                </a:rPr>
                                <m:t>4</m:t>
                              </m:r>
                            </m:sup>
                          </m:sSup>
                        </m:e>
                      </m:rad>
                    </m:oMath>
                  </m:oMathPara>
                </a14:m>
                <a:endParaRPr lang="zh-CN" altLang="en-US" sz="2800" dirty="0">
                  <a:solidFill>
                    <a:srgbClr val="0000FF"/>
                  </a:solidFill>
                  <a:latin typeface="+mn-lt"/>
                  <a:ea typeface="+mn-ea"/>
                </a:endParaRPr>
              </a:p>
            </p:txBody>
          </p:sp>
        </mc:Choice>
        <mc:Fallback xmlns="">
          <p:sp>
            <p:nvSpPr>
              <p:cNvPr id="25" name="矩形 24"/>
              <p:cNvSpPr>
                <a:spLocks noRot="1" noChangeAspect="1" noMove="1" noResize="1" noEditPoints="1" noAdjustHandles="1" noChangeArrowheads="1" noChangeShapeType="1" noTextEdit="1"/>
              </p:cNvSpPr>
              <p:nvPr/>
            </p:nvSpPr>
            <p:spPr>
              <a:xfrm>
                <a:off x="3961495" y="5407930"/>
                <a:ext cx="3791038" cy="614142"/>
              </a:xfrm>
              <a:prstGeom prst="rect">
                <a:avLst/>
              </a:prstGeom>
              <a:blipFill>
                <a:blip r:embed="rId1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49770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wipe(left)">
                                      <p:cBhvr>
                                        <p:cTn id="12" dur="500"/>
                                        <p:tgtEl>
                                          <p:spTgt spid="2970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wipe(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wipe(left)">
                                      <p:cBhvr>
                                        <p:cTn id="27" dur="500"/>
                                        <p:tgtEl>
                                          <p:spTgt spid="1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wipe(left)">
                                      <p:cBhvr>
                                        <p:cTn id="42" dur="500"/>
                                        <p:tgtEl>
                                          <p:spTgt spid="13"/>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wipe(left)">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wipe(left)">
                                      <p:cBhvr>
                                        <p:cTn id="57" dur="500"/>
                                        <p:tgtEl>
                                          <p:spTgt spid="24"/>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lef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grpId="0"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grpId="0"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wipe(left)">
                                      <p:cBhvr>
                                        <p:cTn id="7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5" grpId="0"/>
      <p:bldP spid="13" grpId="0"/>
      <p:bldP spid="24" grpId="0"/>
      <p:bldP spid="2" grpId="0"/>
      <p:bldP spid="15" grpId="0"/>
      <p:bldP spid="16" grpId="0"/>
      <p:bldP spid="18" grpId="0"/>
      <p:bldP spid="14" grpId="0"/>
      <p:bldP spid="19" grpId="0"/>
      <p:bldP spid="20" grpId="0"/>
      <p:bldP spid="21" grpId="0"/>
      <p:bldP spid="22" grpId="0"/>
      <p:bldP spid="2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575495"/>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1" name="矩形 8"/>
          <p:cNvSpPr>
            <a:spLocks noChangeArrowheads="1"/>
          </p:cNvSpPr>
          <p:nvPr/>
        </p:nvSpPr>
        <p:spPr bwMode="auto">
          <a:xfrm>
            <a:off x="2319618" y="377824"/>
            <a:ext cx="806151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下列各物理量中，与参照系有关的物理量是哪些？  （不考虑相对论效应）</a:t>
            </a:r>
            <a:endParaRPr lang="en-US" altLang="zh-CN" dirty="0">
              <a:ea typeface="微软雅黑" panose="020B0503020204020204" pitchFamily="34" charset="-122"/>
              <a:cs typeface="Times New Roman" panose="02020603050405020304" pitchFamily="18" charset="0"/>
            </a:endParaRPr>
          </a:p>
          <a:p>
            <a:pPr algn="just" eaLnBrk="1" hangingPunct="1"/>
            <a:r>
              <a:rPr lang="en-US" altLang="zh-CN" dirty="0">
                <a:ea typeface="微软雅黑" panose="020B0503020204020204" pitchFamily="34" charset="-122"/>
                <a:cs typeface="Times New Roman" panose="02020603050405020304" pitchFamily="18" charset="0"/>
              </a:rPr>
              <a:t>1</a:t>
            </a:r>
            <a:r>
              <a:rPr lang="zh-CN" altLang="en-US" dirty="0">
                <a:ea typeface="微软雅黑" panose="020B0503020204020204" pitchFamily="34" charset="-122"/>
                <a:cs typeface="Times New Roman" panose="02020603050405020304" pitchFamily="18" charset="0"/>
              </a:rPr>
              <a:t>）质量           </a:t>
            </a:r>
            <a:r>
              <a:rPr lang="en-US" altLang="zh-CN" dirty="0">
                <a:ea typeface="微软雅黑" panose="020B0503020204020204" pitchFamily="34" charset="-122"/>
                <a:cs typeface="Times New Roman" panose="02020603050405020304" pitchFamily="18" charset="0"/>
              </a:rPr>
              <a:t>2</a:t>
            </a:r>
            <a:r>
              <a:rPr lang="zh-CN" altLang="en-US" dirty="0">
                <a:ea typeface="微软雅黑" panose="020B0503020204020204" pitchFamily="34" charset="-122"/>
                <a:cs typeface="Times New Roman" panose="02020603050405020304" pitchFamily="18" charset="0"/>
              </a:rPr>
              <a:t>）动量            </a:t>
            </a:r>
            <a:r>
              <a:rPr lang="en-US" altLang="zh-CN" dirty="0">
                <a:ea typeface="微软雅黑" panose="020B0503020204020204" pitchFamily="34" charset="-122"/>
                <a:cs typeface="Times New Roman" panose="02020603050405020304" pitchFamily="18" charset="0"/>
              </a:rPr>
              <a:t>3</a:t>
            </a:r>
            <a:r>
              <a:rPr lang="zh-CN" altLang="en-US" dirty="0">
                <a:ea typeface="微软雅黑" panose="020B0503020204020204" pitchFamily="34" charset="-122"/>
                <a:cs typeface="Times New Roman" panose="02020603050405020304" pitchFamily="18" charset="0"/>
              </a:rPr>
              <a:t>）冲量    </a:t>
            </a:r>
          </a:p>
          <a:p>
            <a:pPr algn="just" eaLnBrk="1" hangingPunct="1"/>
            <a:r>
              <a:rPr lang="en-US" altLang="zh-CN" dirty="0">
                <a:ea typeface="微软雅黑" panose="020B0503020204020204" pitchFamily="34" charset="-122"/>
                <a:cs typeface="Times New Roman" panose="02020603050405020304" pitchFamily="18" charset="0"/>
              </a:rPr>
              <a:t>4</a:t>
            </a:r>
            <a:r>
              <a:rPr lang="zh-CN" altLang="en-US" dirty="0">
                <a:ea typeface="微软雅黑" panose="020B0503020204020204" pitchFamily="34" charset="-122"/>
                <a:cs typeface="Times New Roman" panose="02020603050405020304" pitchFamily="18" charset="0"/>
              </a:rPr>
              <a:t>）动能           </a:t>
            </a:r>
            <a:r>
              <a:rPr lang="en-US" altLang="zh-CN" dirty="0">
                <a:ea typeface="微软雅黑" panose="020B0503020204020204" pitchFamily="34" charset="-122"/>
                <a:cs typeface="Times New Roman" panose="02020603050405020304" pitchFamily="18" charset="0"/>
              </a:rPr>
              <a:t>5</a:t>
            </a:r>
            <a:r>
              <a:rPr lang="zh-CN" altLang="en-US" dirty="0">
                <a:ea typeface="微软雅黑" panose="020B0503020204020204" pitchFamily="34" charset="-122"/>
                <a:cs typeface="Times New Roman" panose="02020603050405020304" pitchFamily="18" charset="0"/>
              </a:rPr>
              <a:t>）势能            </a:t>
            </a:r>
            <a:r>
              <a:rPr lang="en-US" altLang="zh-CN" dirty="0">
                <a:ea typeface="微软雅黑" panose="020B0503020204020204" pitchFamily="34" charset="-122"/>
                <a:cs typeface="Times New Roman" panose="02020603050405020304" pitchFamily="18" charset="0"/>
              </a:rPr>
              <a:t>6</a:t>
            </a:r>
            <a:r>
              <a:rPr lang="zh-CN" altLang="en-US" dirty="0">
                <a:ea typeface="微软雅黑" panose="020B0503020204020204" pitchFamily="34" charset="-122"/>
                <a:cs typeface="Times New Roman" panose="02020603050405020304" pitchFamily="18" charset="0"/>
              </a:rPr>
              <a:t>）  功</a:t>
            </a:r>
          </a:p>
        </p:txBody>
      </p:sp>
      <p:sp>
        <p:nvSpPr>
          <p:cNvPr id="22" name="矩形 9"/>
          <p:cNvSpPr>
            <a:spLocks noChangeArrowheads="1"/>
          </p:cNvSpPr>
          <p:nvPr/>
        </p:nvSpPr>
        <p:spPr bwMode="auto">
          <a:xfrm>
            <a:off x="3920182" y="2893568"/>
            <a:ext cx="34163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答：动量、动能、功</a:t>
            </a:r>
          </a:p>
        </p:txBody>
      </p:sp>
    </p:spTree>
    <p:extLst>
      <p:ext uri="{BB962C8B-B14F-4D97-AF65-F5344CB8AC3E}">
        <p14:creationId xmlns:p14="http://schemas.microsoft.com/office/powerpoint/2010/main" val="1186544932"/>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9704" name="Text Box 4"/>
              <p:cNvSpPr txBox="1">
                <a:spLocks noChangeArrowheads="1"/>
              </p:cNvSpPr>
              <p:nvPr/>
            </p:nvSpPr>
            <p:spPr bwMode="auto">
              <a:xfrm>
                <a:off x="488485" y="412918"/>
                <a:ext cx="6101501" cy="4573560"/>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just">
                  <a:lnSpc>
                    <a:spcPct val="130000"/>
                  </a:lnSpc>
                  <a:spcBef>
                    <a:spcPct val="50000"/>
                  </a:spcBef>
                  <a:buClrTx/>
                  <a:buSzTx/>
                  <a:buNone/>
                </a:pPr>
                <a:r>
                  <a:rPr lang="zh-CN" altLang="en-US" sz="2800" dirty="0">
                    <a:solidFill>
                      <a:srgbClr val="0000FF"/>
                    </a:solidFill>
                    <a:latin typeface="+mn-lt"/>
                    <a:ea typeface="+mn-ea"/>
                  </a:rPr>
                  <a:t>质量为</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𝑚</m:t>
                    </m:r>
                  </m:oMath>
                </a14:m>
                <a:r>
                  <a:rPr lang="zh-CN" altLang="en-US" sz="2800" dirty="0">
                    <a:solidFill>
                      <a:srgbClr val="0000FF"/>
                    </a:solidFill>
                    <a:latin typeface="+mn-lt"/>
                    <a:ea typeface="+mn-ea"/>
                  </a:rPr>
                  <a:t>的子弹</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𝐴</m:t>
                    </m:r>
                  </m:oMath>
                </a14:m>
                <a:r>
                  <a:rPr lang="zh-CN" altLang="en-US" sz="2800" dirty="0">
                    <a:solidFill>
                      <a:srgbClr val="0000FF"/>
                    </a:solidFill>
                    <a:latin typeface="+mn-lt"/>
                    <a:ea typeface="+mn-ea"/>
                  </a:rPr>
                  <a:t>，穿过如图所示的摆锤</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𝐵</m:t>
                    </m:r>
                  </m:oMath>
                </a14:m>
                <a:r>
                  <a:rPr lang="zh-CN" altLang="en-US" sz="2800" dirty="0">
                    <a:solidFill>
                      <a:srgbClr val="0000FF"/>
                    </a:solidFill>
                    <a:latin typeface="+mn-lt"/>
                    <a:ea typeface="+mn-ea"/>
                  </a:rPr>
                  <a:t>后，速率由</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latin typeface="+mn-lt"/>
                    <a:ea typeface="+mn-ea"/>
                  </a:rPr>
                  <a:t>减少到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/2</m:t>
                    </m:r>
                  </m:oMath>
                </a14:m>
                <a:r>
                  <a:rPr lang="zh-CN" altLang="en-US" sz="2800" dirty="0">
                    <a:solidFill>
                      <a:srgbClr val="0000FF"/>
                    </a:solidFill>
                    <a:latin typeface="+mn-lt"/>
                    <a:ea typeface="+mn-ea"/>
                  </a:rPr>
                  <a:t>。已知摆锤的质量为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，由质量为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𝑚</m:t>
                    </m:r>
                    <m:r>
                      <a:rPr lang="en-US" altLang="zh-CN" sz="2800" i="1">
                        <a:solidFill>
                          <a:srgbClr val="0000FF"/>
                        </a:solidFill>
                        <a:latin typeface="Cambria Math" panose="02040503050406030204" pitchFamily="18" charset="0"/>
                        <a:ea typeface="Cambria Math" panose="02040503050406030204" pitchFamily="18" charset="0"/>
                      </a:rPr>
                      <m:t>′</m:t>
                    </m:r>
                  </m:oMath>
                </a14:m>
                <a:r>
                  <a:rPr lang="zh-CN" altLang="en-US" sz="2800" dirty="0">
                    <a:solidFill>
                      <a:srgbClr val="0000FF"/>
                    </a:solidFill>
                    <a:latin typeface="+mn-lt"/>
                    <a:ea typeface="+mn-ea"/>
                  </a:rPr>
                  <a:t>的均匀细棒连接，棒长</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𝑙</m:t>
                    </m:r>
                  </m:oMath>
                </a14:m>
                <a:r>
                  <a:rPr lang="zh-CN" altLang="en-US" sz="2800" dirty="0">
                    <a:solidFill>
                      <a:srgbClr val="0000FF"/>
                    </a:solidFill>
                    <a:latin typeface="+mn-lt"/>
                    <a:ea typeface="+mn-ea"/>
                  </a:rPr>
                  <a:t>，如果摆锤能在垂直平面内完成一次完全的圆周运动，子弹的速度</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𝑣</m:t>
                    </m:r>
                  </m:oMath>
                </a14:m>
                <a:r>
                  <a:rPr lang="zh-CN" altLang="en-US" sz="2800" dirty="0">
                    <a:solidFill>
                      <a:srgbClr val="0000FF"/>
                    </a:solidFill>
                    <a:latin typeface="+mn-lt"/>
                    <a:ea typeface="+mn-ea"/>
                  </a:rPr>
                  <a:t>最小值应为多少？（已知均匀细棒对过</a:t>
                </a:r>
                <a14:m>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𝑂</m:t>
                    </m:r>
                  </m:oMath>
                </a14:m>
                <a:r>
                  <a:rPr lang="zh-CN" altLang="en-US" sz="2800" dirty="0">
                    <a:solidFill>
                      <a:srgbClr val="0000FF"/>
                    </a:solidFill>
                    <a:latin typeface="+mn-lt"/>
                    <a:ea typeface="+mn-ea"/>
                  </a:rPr>
                  <a:t>点且垂直平面的转轴的转动惯量为</a:t>
                </a:r>
                <a14:m>
                  <m:oMath xmlns:m="http://schemas.openxmlformats.org/officeDocument/2006/math">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𝑚</m:t>
                        </m:r>
                      </m:e>
                      <m:sup>
                        <m:r>
                          <a:rPr lang="en-US" altLang="zh-CN" sz="2800" i="1">
                            <a:solidFill>
                              <a:srgbClr val="0000FF"/>
                            </a:solidFill>
                            <a:latin typeface="Cambria Math" panose="02040503050406030204" pitchFamily="18" charset="0"/>
                            <a:ea typeface="Cambria Math" panose="02040503050406030204" pitchFamily="18" charset="0"/>
                          </a:rPr>
                          <m:t>′</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/3</m:t>
                    </m:r>
                  </m:oMath>
                </a14:m>
                <a:r>
                  <a:rPr lang="zh-CN" altLang="en-US" sz="2800" dirty="0">
                    <a:solidFill>
                      <a:srgbClr val="0000FF"/>
                    </a:solidFill>
                    <a:latin typeface="+mn-lt"/>
                    <a:ea typeface="+mn-ea"/>
                  </a:rPr>
                  <a:t>）</a:t>
                </a:r>
              </a:p>
            </p:txBody>
          </p:sp>
        </mc:Choice>
        <mc:Fallback xmlns="">
          <p:sp>
            <p:nvSpPr>
              <p:cNvPr id="29704" name="Text Box 4"/>
              <p:cNvSpPr txBox="1">
                <a:spLocks noRot="1" noChangeAspect="1" noMove="1" noResize="1" noEditPoints="1" noAdjustHandles="1" noChangeArrowheads="1" noChangeShapeType="1" noTextEdit="1"/>
              </p:cNvSpPr>
              <p:nvPr/>
            </p:nvSpPr>
            <p:spPr bwMode="auto">
              <a:xfrm>
                <a:off x="488485" y="412918"/>
                <a:ext cx="6101501" cy="4573560"/>
              </a:xfrm>
              <a:prstGeom prst="rect">
                <a:avLst/>
              </a:prstGeom>
              <a:blipFill>
                <a:blip r:embed="rId3"/>
                <a:stretch>
                  <a:fillRect l="-1998" r="-2098" b="-1600"/>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grpSp>
        <p:nvGrpSpPr>
          <p:cNvPr id="7" name="组合 6"/>
          <p:cNvGrpSpPr/>
          <p:nvPr/>
        </p:nvGrpSpPr>
        <p:grpSpPr>
          <a:xfrm>
            <a:off x="7057930" y="702935"/>
            <a:ext cx="2697286" cy="4309923"/>
            <a:chOff x="7057930" y="702935"/>
            <a:chExt cx="2697286" cy="4309923"/>
          </a:xfrm>
        </p:grpSpPr>
        <p:grpSp>
          <p:nvGrpSpPr>
            <p:cNvPr id="17" name="组合 36"/>
            <p:cNvGrpSpPr>
              <a:grpSpLocks/>
            </p:cNvGrpSpPr>
            <p:nvPr/>
          </p:nvGrpSpPr>
          <p:grpSpPr bwMode="auto">
            <a:xfrm>
              <a:off x="7194578" y="702935"/>
              <a:ext cx="2560638" cy="3960958"/>
              <a:chOff x="4317230" y="2484295"/>
              <a:chExt cx="2560638" cy="3960813"/>
            </a:xfrm>
          </p:grpSpPr>
          <p:grpSp>
            <p:nvGrpSpPr>
              <p:cNvPr id="23" name="Group 3"/>
              <p:cNvGrpSpPr>
                <a:grpSpLocks/>
              </p:cNvGrpSpPr>
              <p:nvPr/>
            </p:nvGrpSpPr>
            <p:grpSpPr bwMode="auto">
              <a:xfrm>
                <a:off x="4317230" y="4387708"/>
                <a:ext cx="2498725" cy="2057400"/>
                <a:chOff x="3936" y="807"/>
                <a:chExt cx="1574" cy="1296"/>
              </a:xfrm>
            </p:grpSpPr>
            <p:sp>
              <p:nvSpPr>
                <p:cNvPr id="37" name="Rectangle 5"/>
                <p:cNvSpPr>
                  <a:spLocks noChangeArrowheads="1"/>
                </p:cNvSpPr>
                <p:nvPr/>
              </p:nvSpPr>
              <p:spPr bwMode="auto">
                <a:xfrm rot="-3000000">
                  <a:off x="4964" y="684"/>
                  <a:ext cx="98" cy="995"/>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8" name="Oval 7"/>
                <p:cNvSpPr>
                  <a:spLocks noChangeArrowheads="1"/>
                </p:cNvSpPr>
                <p:nvPr/>
              </p:nvSpPr>
              <p:spPr bwMode="auto">
                <a:xfrm>
                  <a:off x="4572" y="807"/>
                  <a:ext cx="60" cy="43"/>
                </a:xfrm>
                <a:prstGeom prst="ellipse">
                  <a:avLst/>
                </a:prstGeom>
                <a:solidFill>
                  <a:srgbClr val="FF0000"/>
                </a:solidFill>
                <a:ln w="9525">
                  <a:solidFill>
                    <a:schemeClr val="tx1"/>
                  </a:solidFill>
                  <a:round/>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9" name="Rectangle 8"/>
                <p:cNvSpPr>
                  <a:spLocks noChangeArrowheads="1"/>
                </p:cNvSpPr>
                <p:nvPr/>
              </p:nvSpPr>
              <p:spPr bwMode="auto">
                <a:xfrm>
                  <a:off x="4560" y="864"/>
                  <a:ext cx="96" cy="998"/>
                </a:xfrm>
                <a:prstGeom prst="rect">
                  <a:avLst/>
                </a:prstGeom>
                <a:gradFill rotWithShape="0">
                  <a:gsLst>
                    <a:gs pos="0">
                      <a:schemeClr val="accent1">
                        <a:gamma/>
                        <a:shade val="76078"/>
                        <a:invGamma/>
                      </a:schemeClr>
                    </a:gs>
                    <a:gs pos="50000">
                      <a:schemeClr val="accent1"/>
                    </a:gs>
                    <a:gs pos="100000">
                      <a:schemeClr val="accent1">
                        <a:gamma/>
                        <a:shade val="76078"/>
                        <a:invGamma/>
                      </a:schemeClr>
                    </a:gs>
                  </a:gsLst>
                  <a:lin ang="0" scaled="1"/>
                </a:gradFill>
                <a:ln w="9525">
                  <a:solidFill>
                    <a:schemeClr val="tx1"/>
                  </a:solidFill>
                  <a:miter lim="800000"/>
                  <a:headEnd/>
                  <a:tailEnd/>
                </a:ln>
                <a:effectLst/>
              </p:spPr>
              <p:txBody>
                <a:bodyPr vert="eaVert" wrap="none" anchor="ctr"/>
                <a:lstStyle/>
                <a:p>
                  <a:pPr algn="ctr" eaLnBrk="1" hangingPunct="1">
                    <a:spcBef>
                      <a:spcPct val="50000"/>
                    </a:spcBef>
                    <a:defRPr/>
                  </a:pPr>
                  <a:endParaRPr lang="zh-CN" altLang="en-US"/>
                </a:p>
              </p:txBody>
            </p:sp>
            <p:sp>
              <p:nvSpPr>
                <p:cNvPr id="40" name="AutoShape 9"/>
                <p:cNvSpPr>
                  <a:spLocks noChangeArrowheads="1"/>
                </p:cNvSpPr>
                <p:nvPr/>
              </p:nvSpPr>
              <p:spPr bwMode="auto">
                <a:xfrm>
                  <a:off x="4059" y="1920"/>
                  <a:ext cx="192" cy="96"/>
                </a:xfrm>
                <a:prstGeom prst="homePlate">
                  <a:avLst>
                    <a:gd name="adj" fmla="val 50000"/>
                  </a:avLst>
                </a:prstGeom>
                <a:gradFill rotWithShape="0">
                  <a:gsLst>
                    <a:gs pos="0">
                      <a:srgbClr val="9B9B00"/>
                    </a:gs>
                    <a:gs pos="50000">
                      <a:srgbClr val="CCCC00"/>
                    </a:gs>
                    <a:gs pos="100000">
                      <a:srgbClr val="9B9B00"/>
                    </a:gs>
                  </a:gsLst>
                  <a:lin ang="5400000" scaled="1"/>
                </a:gradFill>
                <a:ln w="19050">
                  <a:solidFill>
                    <a:srgbClr val="00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41" name="Line 10"/>
                <p:cNvSpPr>
                  <a:spLocks noChangeShapeType="1"/>
                </p:cNvSpPr>
                <p:nvPr/>
              </p:nvSpPr>
              <p:spPr bwMode="auto">
                <a:xfrm>
                  <a:off x="4059" y="2103"/>
                  <a:ext cx="336"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vert="eaVert" wrap="none" anchor="ctr"/>
                <a:lstStyle/>
                <a:p>
                  <a:endParaRPr lang="zh-CN" altLang="en-US"/>
                </a:p>
              </p:txBody>
            </p:sp>
            <p:sp>
              <p:nvSpPr>
                <p:cNvPr id="43" name="Line 13"/>
                <p:cNvSpPr>
                  <a:spLocks noChangeShapeType="1"/>
                </p:cNvSpPr>
                <p:nvPr/>
              </p:nvSpPr>
              <p:spPr bwMode="auto">
                <a:xfrm flipH="1">
                  <a:off x="4032" y="816"/>
                  <a:ext cx="52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4" name="Line 14"/>
                <p:cNvSpPr>
                  <a:spLocks noChangeShapeType="1"/>
                </p:cNvSpPr>
                <p:nvPr/>
              </p:nvSpPr>
              <p:spPr bwMode="auto">
                <a:xfrm flipH="1">
                  <a:off x="3936" y="1968"/>
                  <a:ext cx="1293"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45" name="Line 15"/>
                <p:cNvSpPr>
                  <a:spLocks noChangeShapeType="1"/>
                </p:cNvSpPr>
                <p:nvPr/>
              </p:nvSpPr>
              <p:spPr bwMode="auto">
                <a:xfrm>
                  <a:off x="4176" y="816"/>
                  <a:ext cx="0" cy="1152"/>
                </a:xfrm>
                <a:prstGeom prst="line">
                  <a:avLst/>
                </a:prstGeom>
                <a:noFill/>
                <a:ln w="19050">
                  <a:solidFill>
                    <a:srgbClr val="FF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26" name="Rectangle 6" descr="栎木"/>
              <p:cNvSpPr>
                <a:spLocks noChangeArrowheads="1"/>
              </p:cNvSpPr>
              <p:nvPr/>
            </p:nvSpPr>
            <p:spPr bwMode="auto">
              <a:xfrm>
                <a:off x="5171305" y="6057758"/>
                <a:ext cx="433388" cy="296862"/>
              </a:xfrm>
              <a:prstGeom prst="rect">
                <a:avLst/>
              </a:prstGeom>
              <a:blipFill dpi="0" rotWithShape="0">
                <a:blip r:embed="rId4"/>
                <a:srcRect/>
                <a:tile tx="0" ty="0" sx="100000" sy="100000" flip="none" algn="tl"/>
              </a:blipFill>
              <a:ln w="9525">
                <a:solidFill>
                  <a:srgbClr val="000000"/>
                </a:solidFill>
                <a:miter lim="800000"/>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b="1">
                  <a:solidFill>
                    <a:srgbClr val="0000FF"/>
                  </a:solidFill>
                </a:endParaRPr>
              </a:p>
            </p:txBody>
          </p:sp>
          <p:sp>
            <p:nvSpPr>
              <p:cNvPr id="27" name="Rectangle 6" descr="栎木"/>
              <p:cNvSpPr>
                <a:spLocks noChangeArrowheads="1"/>
              </p:cNvSpPr>
              <p:nvPr/>
            </p:nvSpPr>
            <p:spPr bwMode="auto">
              <a:xfrm rot="-2983666">
                <a:off x="6512743" y="5456095"/>
                <a:ext cx="433387" cy="296863"/>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28" name="Rectangle 6" descr="栎木"/>
              <p:cNvSpPr>
                <a:spLocks noChangeArrowheads="1"/>
              </p:cNvSpPr>
              <p:nvPr/>
            </p:nvSpPr>
            <p:spPr bwMode="auto">
              <a:xfrm>
                <a:off x="5171305" y="2484295"/>
                <a:ext cx="433388" cy="298450"/>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29" name="Rectangle 8"/>
              <p:cNvSpPr>
                <a:spLocks noChangeArrowheads="1"/>
              </p:cNvSpPr>
              <p:nvPr/>
            </p:nvSpPr>
            <p:spPr bwMode="auto">
              <a:xfrm>
                <a:off x="5306243" y="2785920"/>
                <a:ext cx="152400" cy="1584325"/>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0" name="AutoShape 9"/>
              <p:cNvSpPr>
                <a:spLocks noChangeArrowheads="1"/>
              </p:cNvSpPr>
              <p:nvPr/>
            </p:nvSpPr>
            <p:spPr bwMode="auto">
              <a:xfrm>
                <a:off x="5957118" y="6157770"/>
                <a:ext cx="304800" cy="152400"/>
              </a:xfrm>
              <a:prstGeom prst="homePlate">
                <a:avLst>
                  <a:gd name="adj" fmla="val 50000"/>
                </a:avLst>
              </a:prstGeom>
              <a:gradFill rotWithShape="0">
                <a:gsLst>
                  <a:gs pos="0">
                    <a:srgbClr val="9B9B00"/>
                  </a:gs>
                  <a:gs pos="50000">
                    <a:srgbClr val="CCCC00"/>
                  </a:gs>
                  <a:gs pos="100000">
                    <a:srgbClr val="9B9B00"/>
                  </a:gs>
                </a:gsLst>
                <a:lin ang="5400000" scaled="1"/>
              </a:gradFill>
              <a:ln w="19050">
                <a:solidFill>
                  <a:srgbClr val="00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31" name="Line 10"/>
              <p:cNvSpPr>
                <a:spLocks noChangeShapeType="1"/>
              </p:cNvSpPr>
              <p:nvPr/>
            </p:nvSpPr>
            <p:spPr bwMode="auto">
              <a:xfrm>
                <a:off x="5969818" y="6445108"/>
                <a:ext cx="5334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vert="eaVert" wrap="none" anchor="ctr"/>
              <a:lstStyle/>
              <a:p>
                <a:endParaRPr lang="zh-CN" altLang="en-US"/>
              </a:p>
            </p:txBody>
          </p:sp>
        </p:grpSp>
        <mc:AlternateContent xmlns:mc="http://schemas.openxmlformats.org/markup-compatibility/2006" xmlns:a14="http://schemas.microsoft.com/office/drawing/2010/main">
          <mc:Choice Requires="a14">
            <p:sp>
              <p:nvSpPr>
                <p:cNvPr id="2" name="文本框 1"/>
                <p:cNvSpPr txBox="1"/>
                <p:nvPr/>
              </p:nvSpPr>
              <p:spPr>
                <a:xfrm>
                  <a:off x="7102504" y="3988662"/>
                  <a:ext cx="3972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7102504" y="3988662"/>
                  <a:ext cx="397288" cy="43088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p:cNvSpPr txBox="1"/>
                <p:nvPr/>
              </p:nvSpPr>
              <p:spPr>
                <a:xfrm>
                  <a:off x="8335991" y="3359550"/>
                  <a:ext cx="48410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47" name="文本框 46"/>
                <p:cNvSpPr txBox="1">
                  <a:spLocks noRot="1" noChangeAspect="1" noMove="1" noResize="1" noEditPoints="1" noAdjustHandles="1" noChangeArrowheads="1" noChangeShapeType="1" noTextEdit="1"/>
                </p:cNvSpPr>
                <p:nvPr/>
              </p:nvSpPr>
              <p:spPr>
                <a:xfrm>
                  <a:off x="8335991" y="3359550"/>
                  <a:ext cx="484107" cy="430887"/>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p:cNvSpPr txBox="1"/>
                <p:nvPr/>
              </p:nvSpPr>
              <p:spPr>
                <a:xfrm>
                  <a:off x="8054526" y="4550219"/>
                  <a:ext cx="48410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48" name="文本框 47"/>
                <p:cNvSpPr txBox="1">
                  <a:spLocks noRot="1" noChangeAspect="1" noMove="1" noResize="1" noEditPoints="1" noAdjustHandles="1" noChangeArrowheads="1" noChangeShapeType="1" noTextEdit="1"/>
                </p:cNvSpPr>
                <p:nvPr/>
              </p:nvSpPr>
              <p:spPr>
                <a:xfrm>
                  <a:off x="8054526" y="4550219"/>
                  <a:ext cx="484107"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p:cNvSpPr txBox="1"/>
                <p:nvPr/>
              </p:nvSpPr>
              <p:spPr>
                <a:xfrm>
                  <a:off x="7246283" y="3273657"/>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3" name="文本框 2"/>
                <p:cNvSpPr txBox="1">
                  <a:spLocks noRot="1" noChangeAspect="1" noMove="1" noResize="1" noEditPoints="1" noAdjustHandles="1" noChangeArrowheads="1" noChangeShapeType="1" noTextEdit="1"/>
                </p:cNvSpPr>
                <p:nvPr/>
              </p:nvSpPr>
              <p:spPr>
                <a:xfrm>
                  <a:off x="7246283" y="3273657"/>
                  <a:ext cx="214995" cy="43088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7854097" y="2227307"/>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854097" y="2227307"/>
                  <a:ext cx="340606" cy="430887"/>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7057930" y="4448449"/>
                  <a:ext cx="29585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oMath>
                    </m:oMathPara>
                  </a14:m>
                  <a:endParaRPr lang="zh-CN" altLang="en-US" sz="2800" dirty="0">
                    <a:solidFill>
                      <a:srgbClr val="0000FF"/>
                    </a:solidFill>
                    <a:latin typeface="+mn-lt"/>
                    <a:ea typeface="+mn-ea"/>
                  </a:endParaRPr>
                </a:p>
              </p:txBody>
            </p:sp>
          </mc:Choice>
          <mc:Fallback xmlns="">
            <p:sp>
              <p:nvSpPr>
                <p:cNvPr id="5" name="文本框 4"/>
                <p:cNvSpPr txBox="1">
                  <a:spLocks noRot="1" noChangeAspect="1" noMove="1" noResize="1" noEditPoints="1" noAdjustHandles="1" noChangeArrowheads="1" noChangeShapeType="1" noTextEdit="1"/>
                </p:cNvSpPr>
                <p:nvPr/>
              </p:nvSpPr>
              <p:spPr>
                <a:xfrm>
                  <a:off x="7057930" y="4448449"/>
                  <a:ext cx="295850" cy="430887"/>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9380566" y="4277079"/>
                  <a:ext cx="295850" cy="73577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𝑣</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dirty="0">
                    <a:solidFill>
                      <a:srgbClr val="0000FF"/>
                    </a:solidFill>
                    <a:latin typeface="+mn-lt"/>
                    <a:ea typeface="+mn-ea"/>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9380566" y="4277079"/>
                  <a:ext cx="295850" cy="735779"/>
                </a:xfrm>
                <a:prstGeom prst="rect">
                  <a:avLst/>
                </a:prstGeom>
                <a:blipFill>
                  <a:blip r:embed="rId11"/>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3283918600"/>
      </p:ext>
    </p:extLst>
  </p:cSld>
  <p:clrMapOvr>
    <a:masterClrMapping/>
  </p:clrMapOvr>
  <p:transition>
    <p:blinds dir="vert"/>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Text Box 4"/>
          <p:cNvSpPr txBox="1">
            <a:spLocks noChangeArrowheads="1"/>
          </p:cNvSpPr>
          <p:nvPr/>
        </p:nvSpPr>
        <p:spPr bwMode="auto">
          <a:xfrm>
            <a:off x="488485" y="412918"/>
            <a:ext cx="6101501"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ts val="0"/>
              </a:spcBef>
              <a:buFont typeface="Wingdings" panose="05000000000000000000" pitchFamily="2" charset="2"/>
              <a:buNone/>
              <a:defRPr kumimoji="1" sz="2800">
                <a:solidFill>
                  <a:srgbClr val="0000FF"/>
                </a:solidFill>
                <a:latin typeface="+mn-lt"/>
                <a:ea typeface="+mn-ea"/>
              </a:defRPr>
            </a:lvl1pPr>
          </a:lstStyle>
          <a:p>
            <a:r>
              <a:rPr lang="zh-CN" altLang="en-US" dirty="0"/>
              <a:t>解：取子弹与摆为系统，根据系统的角动量守恒，有</a:t>
            </a:r>
          </a:p>
        </p:txBody>
      </p:sp>
      <mc:AlternateContent xmlns:mc="http://schemas.openxmlformats.org/markup-compatibility/2006" xmlns:a14="http://schemas.microsoft.com/office/drawing/2010/main">
        <mc:Choice Requires="a14">
          <p:sp>
            <p:nvSpPr>
              <p:cNvPr id="47" name="矩形 46"/>
              <p:cNvSpPr/>
              <p:nvPr/>
            </p:nvSpPr>
            <p:spPr>
              <a:xfrm>
                <a:off x="1477438" y="1361504"/>
                <a:ext cx="4437369" cy="8309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𝑙</m:t>
                          </m:r>
                        </m:den>
                      </m:f>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1</m:t>
                          </m:r>
                        </m:sub>
                      </m:sSub>
                      <m:d>
                        <m:dPr>
                          <m:ctrlPr>
                            <a:rPr lang="en-US" altLang="zh-CN" sz="2800" i="1" smtClean="0">
                              <a:solidFill>
                                <a:srgbClr val="0000FF"/>
                              </a:solidFill>
                              <a:latin typeface="Cambria Math"/>
                              <a:ea typeface="Cambria Math" panose="02040503050406030204" pitchFamily="18" charset="0"/>
                            </a:rPr>
                          </m:ctrlPr>
                        </m:dPr>
                        <m:e>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𝑣</m:t>
                              </m:r>
                            </m:num>
                            <m:den>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i="1">
                                  <a:solidFill>
                                    <a:srgbClr val="0000FF"/>
                                  </a:solidFill>
                                  <a:latin typeface="Cambria Math" panose="02040503050406030204" pitchFamily="18" charset="0"/>
                                  <a:ea typeface="Cambria Math" panose="02040503050406030204" pitchFamily="18" charset="0"/>
                                </a:rPr>
                                <m:t>𝑙</m:t>
                              </m:r>
                            </m:den>
                          </m:f>
                        </m:e>
                      </m:d>
                      <m:r>
                        <a:rPr lang="en-US" altLang="zh-CN" sz="2800" b="0" i="1" smtClean="0">
                          <a:solidFill>
                            <a:srgbClr val="0000FF"/>
                          </a:solidFill>
                          <a:latin typeface="Cambria Math" panose="02040503050406030204" pitchFamily="18" charset="0"/>
                          <a:ea typeface="Cambria Math" panose="02040503050406030204" pitchFamily="18" charset="0"/>
                        </a:rPr>
                        <m:t>+</m:t>
                      </m:r>
                      <m:d>
                        <m:dPr>
                          <m:ctrlPr>
                            <a:rPr lang="en-US" altLang="zh-CN" sz="2800" b="0" i="1" smtClean="0">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e>
                      </m:d>
                      <m:sSub>
                        <m:sSubPr>
                          <m:ctrlPr>
                            <a:rPr lang="en-US" altLang="zh-CN" sz="2800" i="1">
                              <a:solidFill>
                                <a:srgbClr val="0000FF"/>
                              </a:solidFill>
                              <a:latin typeface="Cambria Math"/>
                              <a:ea typeface="Cambria Math" panose="02040503050406030204" pitchFamily="18" charset="0"/>
                            </a:rPr>
                          </m:ctrlPr>
                        </m:sSubPr>
                        <m:e>
                          <m:r>
                            <a:rPr lang="zh-CN" altLang="en-US" sz="2800" i="1" smtClean="0">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Sub>
                    </m:oMath>
                  </m:oMathPara>
                </a14:m>
                <a:endParaRPr lang="zh-CN" altLang="en-US" sz="2800" dirty="0">
                  <a:solidFill>
                    <a:srgbClr val="0000FF"/>
                  </a:solidFill>
                  <a:latin typeface="+mn-lt"/>
                  <a:ea typeface="+mn-ea"/>
                </a:endParaRPr>
              </a:p>
            </p:txBody>
          </p:sp>
        </mc:Choice>
        <mc:Fallback xmlns="">
          <p:sp>
            <p:nvSpPr>
              <p:cNvPr id="47" name="矩形 46"/>
              <p:cNvSpPr>
                <a:spLocks noRot="1" noChangeAspect="1" noMove="1" noResize="1" noEditPoints="1" noAdjustHandles="1" noChangeArrowheads="1" noChangeShapeType="1" noTextEdit="1"/>
              </p:cNvSpPr>
              <p:nvPr/>
            </p:nvSpPr>
            <p:spPr>
              <a:xfrm>
                <a:off x="1477438" y="1361504"/>
                <a:ext cx="4437369" cy="830933"/>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矩形 1"/>
              <p:cNvSpPr/>
              <p:nvPr/>
            </p:nvSpPr>
            <p:spPr>
              <a:xfrm>
                <a:off x="488324" y="2198734"/>
                <a:ext cx="4394152" cy="652486"/>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buFont typeface="Wingdings" panose="05000000000000000000" pitchFamily="2" charset="2"/>
                  <a:buNone/>
                </a:pPr>
                <a:r>
                  <a:rPr kumimoji="1" lang="zh-CN" altLang="en-US" sz="2800" dirty="0">
                    <a:solidFill>
                      <a:srgbClr val="0000FF"/>
                    </a:solidFill>
                    <a:latin typeface="+mn-lt"/>
                    <a:ea typeface="+mn-ea"/>
                  </a:rPr>
                  <a:t>子弹对过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dirty="0">
                    <a:solidFill>
                      <a:srgbClr val="0000FF"/>
                    </a:solidFill>
                    <a:latin typeface="+mn-lt"/>
                    <a:ea typeface="+mn-ea"/>
                  </a:rPr>
                  <a:t>点的转动惯量为</a:t>
                </a:r>
              </a:p>
            </p:txBody>
          </p:sp>
        </mc:Choice>
        <mc:Fallback xmlns="">
          <p:sp>
            <p:nvSpPr>
              <p:cNvPr id="2" name="矩形 1"/>
              <p:cNvSpPr>
                <a:spLocks noRot="1" noChangeAspect="1" noMove="1" noResize="1" noEditPoints="1" noAdjustHandles="1" noChangeArrowheads="1" noChangeShapeType="1" noTextEdit="1"/>
              </p:cNvSpPr>
              <p:nvPr/>
            </p:nvSpPr>
            <p:spPr>
              <a:xfrm>
                <a:off x="488324" y="2198734"/>
                <a:ext cx="4394152" cy="652486"/>
              </a:xfrm>
              <a:prstGeom prst="rect">
                <a:avLst/>
              </a:prstGeom>
              <a:blipFill>
                <a:blip r:embed="rId18"/>
                <a:stretch>
                  <a:fillRect l="-2774" r="-1248" b="-16822"/>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矩形 47"/>
              <p:cNvSpPr/>
              <p:nvPr/>
            </p:nvSpPr>
            <p:spPr>
              <a:xfrm>
                <a:off x="488324" y="2869670"/>
                <a:ext cx="4394152" cy="5976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buFont typeface="Wingdings" panose="05000000000000000000" pitchFamily="2" charset="2"/>
                  <a:buNone/>
                </a:pPr>
                <a:r>
                  <a:rPr kumimoji="1" lang="zh-CN" altLang="en-US" sz="2800" dirty="0">
                    <a:solidFill>
                      <a:srgbClr val="0000FF"/>
                    </a:solidFill>
                    <a:latin typeface="+mn-lt"/>
                    <a:ea typeface="+mn-ea"/>
                  </a:rPr>
                  <a:t>摆锤对过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dirty="0">
                    <a:solidFill>
                      <a:srgbClr val="0000FF"/>
                    </a:solidFill>
                    <a:latin typeface="+mn-lt"/>
                    <a:ea typeface="+mn-ea"/>
                  </a:rPr>
                  <a:t>点的转动惯量为</a:t>
                </a:r>
              </a:p>
            </p:txBody>
          </p:sp>
        </mc:Choice>
        <mc:Fallback xmlns="">
          <p:sp>
            <p:nvSpPr>
              <p:cNvPr id="48" name="矩形 47"/>
              <p:cNvSpPr>
                <a:spLocks noRot="1" noChangeAspect="1" noMove="1" noResize="1" noEditPoints="1" noAdjustHandles="1" noChangeArrowheads="1" noChangeShapeType="1" noTextEdit="1"/>
              </p:cNvSpPr>
              <p:nvPr/>
            </p:nvSpPr>
            <p:spPr>
              <a:xfrm>
                <a:off x="488324" y="2869670"/>
                <a:ext cx="4394152" cy="597664"/>
              </a:xfrm>
              <a:prstGeom prst="rect">
                <a:avLst/>
              </a:prstGeom>
              <a:blipFill>
                <a:blip r:embed="rId19"/>
                <a:stretch>
                  <a:fillRect l="-2774" r="-1248" b="-275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9" name="矩形 48"/>
              <p:cNvSpPr/>
              <p:nvPr/>
            </p:nvSpPr>
            <p:spPr>
              <a:xfrm>
                <a:off x="488324" y="3485784"/>
                <a:ext cx="4394152" cy="597664"/>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a:spAutoFit/>
              </a:bodyPr>
              <a:lstStyle/>
              <a:p>
                <a:pPr algn="just">
                  <a:lnSpc>
                    <a:spcPct val="130000"/>
                  </a:lnSpc>
                  <a:spcBef>
                    <a:spcPct val="50000"/>
                  </a:spcBef>
                  <a:buFont typeface="Wingdings" panose="05000000000000000000" pitchFamily="2" charset="2"/>
                  <a:buNone/>
                </a:pPr>
                <a:r>
                  <a:rPr kumimoji="1" lang="zh-CN" altLang="en-US" sz="2800" dirty="0">
                    <a:solidFill>
                      <a:srgbClr val="0000FF"/>
                    </a:solidFill>
                    <a:latin typeface="+mn-lt"/>
                    <a:ea typeface="+mn-ea"/>
                  </a:rPr>
                  <a:t>细棒对过</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𝑂</m:t>
                    </m:r>
                  </m:oMath>
                </a14:m>
                <a:r>
                  <a:rPr kumimoji="1" lang="zh-CN" altLang="en-US" sz="2800" dirty="0">
                    <a:solidFill>
                      <a:srgbClr val="0000FF"/>
                    </a:solidFill>
                    <a:latin typeface="+mn-lt"/>
                    <a:ea typeface="+mn-ea"/>
                  </a:rPr>
                  <a:t>点的转动惯量为</a:t>
                </a:r>
              </a:p>
            </p:txBody>
          </p:sp>
        </mc:Choice>
        <mc:Fallback xmlns="">
          <p:sp>
            <p:nvSpPr>
              <p:cNvPr id="49" name="矩形 48"/>
              <p:cNvSpPr>
                <a:spLocks noRot="1" noChangeAspect="1" noMove="1" noResize="1" noEditPoints="1" noAdjustHandles="1" noChangeArrowheads="1" noChangeShapeType="1" noTextEdit="1"/>
              </p:cNvSpPr>
              <p:nvPr/>
            </p:nvSpPr>
            <p:spPr>
              <a:xfrm>
                <a:off x="488324" y="3485784"/>
                <a:ext cx="4394152" cy="597664"/>
              </a:xfrm>
              <a:prstGeom prst="rect">
                <a:avLst/>
              </a:prstGeom>
              <a:blipFill>
                <a:blip r:embed="rId20"/>
                <a:stretch>
                  <a:fillRect l="-2774" r="-1248" b="-27551"/>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50" name="矩形 49"/>
          <p:cNvSpPr>
            <a:spLocks noChangeArrowheads="1"/>
          </p:cNvSpPr>
          <p:nvPr/>
        </p:nvSpPr>
        <p:spPr bwMode="auto">
          <a:xfrm>
            <a:off x="488485" y="4101897"/>
            <a:ext cx="6143625"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spcBef>
                <a:spcPts val="0"/>
              </a:spcBef>
              <a:buFont typeface="Wingdings" panose="05000000000000000000" pitchFamily="2" charset="2"/>
              <a:buNone/>
            </a:pPr>
            <a:r>
              <a:rPr kumimoji="1" lang="zh-CN" altLang="en-US" sz="2800" dirty="0">
                <a:solidFill>
                  <a:srgbClr val="0000FF"/>
                </a:solidFill>
                <a:latin typeface="+mn-lt"/>
                <a:ea typeface="+mn-ea"/>
              </a:rPr>
              <a:t>摆在转动过程中机械能守恒，选摆锤位于最低点时的位置为势能零点，有</a:t>
            </a:r>
          </a:p>
        </p:txBody>
      </p:sp>
      <mc:AlternateContent xmlns:mc="http://schemas.openxmlformats.org/markup-compatibility/2006" xmlns:a14="http://schemas.microsoft.com/office/drawing/2010/main">
        <mc:Choice Requires="a14">
          <p:sp>
            <p:nvSpPr>
              <p:cNvPr id="51" name="矩形 50"/>
              <p:cNvSpPr/>
              <p:nvPr/>
            </p:nvSpPr>
            <p:spPr>
              <a:xfrm>
                <a:off x="1537664" y="5018888"/>
                <a:ext cx="7499361" cy="106048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1</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d>
                        <m:dPr>
                          <m:ctrlPr>
                            <a:rPr lang="en-US" altLang="zh-CN" sz="2800" i="1">
                              <a:solidFill>
                                <a:srgbClr val="0000FF"/>
                              </a:solidFill>
                              <a:latin typeface="Cambria Math"/>
                              <a:ea typeface="Cambria Math" panose="02040503050406030204" pitchFamily="18" charset="0"/>
                            </a:rPr>
                          </m:ctrlPr>
                        </m:dPr>
                        <m:e>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2</m:t>
                              </m:r>
                            </m:sub>
                          </m:sSub>
                          <m:r>
                            <a:rPr lang="en-US" altLang="zh-CN" sz="2800" i="1">
                              <a:solidFill>
                                <a:srgbClr val="0000FF"/>
                              </a:solidFill>
                              <a:latin typeface="Cambria Math" panose="02040503050406030204" pitchFamily="18" charset="0"/>
                              <a:ea typeface="Cambria Math" panose="02040503050406030204" pitchFamily="18" charset="0"/>
                            </a:rPr>
                            <m:t>+</m:t>
                          </m:r>
                          <m:sSub>
                            <m:sSubPr>
                              <m:ctrlPr>
                                <a:rPr lang="en-US" altLang="zh-CN" sz="2800" i="1">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i="1">
                                  <a:solidFill>
                                    <a:srgbClr val="0000FF"/>
                                  </a:solidFill>
                                  <a:latin typeface="Cambria Math" panose="02040503050406030204" pitchFamily="18" charset="0"/>
                                  <a:ea typeface="Cambria Math" panose="02040503050406030204" pitchFamily="18" charset="0"/>
                                </a:rPr>
                                <m:t>3</m:t>
                              </m:r>
                            </m:sub>
                          </m:sSub>
                        </m:e>
                      </m:d>
                      <m:sSubSup>
                        <m:sSubSupPr>
                          <m:ctrlPr>
                            <a:rPr lang="en-US" altLang="zh-CN" sz="2800" i="1" smtClean="0">
                              <a:solidFill>
                                <a:srgbClr val="0000FF"/>
                              </a:solidFill>
                              <a:latin typeface="Cambria Math"/>
                              <a:ea typeface="Cambria Math" panose="02040503050406030204" pitchFamily="18" charset="0"/>
                            </a:rPr>
                          </m:ctrlPr>
                        </m:sSubSupPr>
                        <m:e>
                          <m:r>
                            <a:rPr lang="zh-CN" altLang="en-US" sz="2800" i="1">
                              <a:solidFill>
                                <a:srgbClr val="0000FF"/>
                              </a:solidFill>
                              <a:latin typeface="Cambria Math" panose="02040503050406030204" pitchFamily="18" charset="0"/>
                              <a:ea typeface="Cambria Math" panose="02040503050406030204" pitchFamily="18" charset="0"/>
                            </a:rPr>
                            <m:t>𝜔</m:t>
                          </m:r>
                        </m:e>
                        <m:sub>
                          <m:r>
                            <a:rPr lang="en-US" altLang="zh-CN" sz="2800" b="0" i="1" smtClean="0">
                              <a:solidFill>
                                <a:srgbClr val="0000FF"/>
                              </a:solidFill>
                              <a:latin typeface="Cambria Math" panose="02040503050406030204" pitchFamily="18" charset="0"/>
                              <a:ea typeface="Cambria Math" panose="02040503050406030204" pitchFamily="18" charset="0"/>
                            </a:rPr>
                            <m:t>0</m:t>
                          </m:r>
                        </m:sub>
                        <m:sup>
                          <m:r>
                            <a:rPr lang="en-US" altLang="zh-CN" sz="2800" b="0" i="1" smtClean="0">
                              <a:solidFill>
                                <a:srgbClr val="0000FF"/>
                              </a:solidFill>
                              <a:latin typeface="Cambria Math" panose="02040503050406030204" pitchFamily="18" charset="0"/>
                              <a:ea typeface="Cambria Math" panose="02040503050406030204" pitchFamily="18" charset="0"/>
                            </a:rPr>
                            <m:t>2</m:t>
                          </m:r>
                        </m:sup>
                      </m:sSubSup>
                      <m:r>
                        <a:rPr lang="en-US" altLang="zh-CN" sz="2800" i="1">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i="1">
                              <a:solidFill>
                                <a:srgbClr val="0000FF"/>
                              </a:solidFill>
                              <a:latin typeface="Cambria Math" panose="02040503050406030204" pitchFamily="18" charset="0"/>
                              <a:ea typeface="Cambria Math" panose="02040503050406030204" pitchFamily="18" charset="0"/>
                            </a:rPr>
                            <m:t>1</m:t>
                          </m:r>
                        </m:num>
                        <m:den>
                          <m:r>
                            <a:rPr lang="en-US" altLang="zh-CN" sz="2800" i="1">
                              <a:solidFill>
                                <a:srgbClr val="0000FF"/>
                              </a:solidFill>
                              <a:latin typeface="Cambria Math" panose="02040503050406030204" pitchFamily="18" charset="0"/>
                              <a:ea typeface="Cambria Math" panose="02040503050406030204" pitchFamily="18" charset="0"/>
                            </a:rPr>
                            <m:t>2</m:t>
                          </m:r>
                        </m:den>
                      </m:f>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𝑔𝑙</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𝑔</m:t>
                      </m:r>
                      <m:d>
                        <m:dPr>
                          <m:ctrlPr>
                            <a:rPr lang="en-US" altLang="zh-CN" sz="2800" b="0" i="1" smtClean="0">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𝑙</m:t>
                          </m:r>
                        </m:e>
                      </m:d>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r>
                        <a:rPr lang="en-US" altLang="zh-CN" sz="2800" b="0" i="1" smtClean="0">
                          <a:solidFill>
                            <a:srgbClr val="0000FF"/>
                          </a:solidFill>
                          <a:latin typeface="Cambria Math" panose="02040503050406030204" pitchFamily="18" charset="0"/>
                          <a:ea typeface="Cambria Math" panose="02040503050406030204" pitchFamily="18" charset="0"/>
                        </a:rPr>
                        <m:t>𝑔</m:t>
                      </m:r>
                      <m:d>
                        <m:dPr>
                          <m:ctrlPr>
                            <a:rPr lang="en-US" altLang="zh-CN" sz="2800" b="0" i="1" smtClean="0">
                              <a:solidFill>
                                <a:srgbClr val="0000FF"/>
                              </a:solidFill>
                              <a:latin typeface="Cambria Math"/>
                              <a:ea typeface="Cambria Math" panose="02040503050406030204" pitchFamily="18" charset="0"/>
                            </a:rPr>
                          </m:ctrlPr>
                        </m:dPr>
                        <m:e>
                          <m:f>
                            <m:fPr>
                              <m:ctrlPr>
                                <a:rPr lang="en-US" altLang="zh-CN" sz="2800" b="0" i="1" smtClean="0">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3</m:t>
                              </m:r>
                            </m:num>
                            <m:den>
                              <m:r>
                                <a:rPr lang="en-US" altLang="zh-CN" sz="2800" b="0" i="1" smtClean="0">
                                  <a:solidFill>
                                    <a:srgbClr val="0000FF"/>
                                  </a:solidFill>
                                  <a:latin typeface="Cambria Math" panose="02040503050406030204" pitchFamily="18" charset="0"/>
                                  <a:ea typeface="Cambria Math" panose="02040503050406030204" pitchFamily="18" charset="0"/>
                                </a:rPr>
                                <m:t>2</m:t>
                              </m:r>
                            </m:den>
                          </m:f>
                          <m:r>
                            <a:rPr lang="en-US" altLang="zh-CN" sz="2800" b="0" i="1" smtClean="0">
                              <a:solidFill>
                                <a:srgbClr val="0000FF"/>
                              </a:solidFill>
                              <a:latin typeface="Cambria Math" panose="02040503050406030204" pitchFamily="18" charset="0"/>
                              <a:ea typeface="Cambria Math" panose="02040503050406030204" pitchFamily="18" charset="0"/>
                            </a:rPr>
                            <m:t>𝑙</m:t>
                          </m:r>
                        </m:e>
                      </m:d>
                    </m:oMath>
                  </m:oMathPara>
                </a14:m>
                <a:endParaRPr lang="zh-CN" altLang="en-US" sz="2800" dirty="0">
                  <a:solidFill>
                    <a:srgbClr val="0000FF"/>
                  </a:solidFill>
                  <a:latin typeface="+mn-lt"/>
                  <a:ea typeface="+mn-ea"/>
                </a:endParaRPr>
              </a:p>
            </p:txBody>
          </p:sp>
        </mc:Choice>
        <mc:Fallback xmlns="">
          <p:sp>
            <p:nvSpPr>
              <p:cNvPr id="51" name="矩形 50"/>
              <p:cNvSpPr>
                <a:spLocks noRot="1" noChangeAspect="1" noMove="1" noResize="1" noEditPoints="1" noAdjustHandles="1" noChangeArrowheads="1" noChangeShapeType="1" noTextEdit="1"/>
              </p:cNvSpPr>
              <p:nvPr/>
            </p:nvSpPr>
            <p:spPr>
              <a:xfrm>
                <a:off x="1537664" y="5018888"/>
                <a:ext cx="7499361" cy="1060483"/>
              </a:xfrm>
              <a:prstGeom prst="rect">
                <a:avLst/>
              </a:prstGeom>
              <a:blipFill>
                <a:blip r:embed="rId21"/>
                <a:stretch>
                  <a:fillRect/>
                </a:stretch>
              </a:blipFill>
            </p:spPr>
            <p:txBody>
              <a:bodyPr/>
              <a:lstStyle/>
              <a:p>
                <a:r>
                  <a:rPr lang="zh-CN" altLang="en-US">
                    <a:noFill/>
                  </a:rPr>
                  <a:t> </a:t>
                </a:r>
              </a:p>
            </p:txBody>
          </p:sp>
        </mc:Fallback>
      </mc:AlternateContent>
      <p:sp>
        <p:nvSpPr>
          <p:cNvPr id="52" name="Text Box 2"/>
          <p:cNvSpPr txBox="1">
            <a:spLocks noChangeArrowheads="1"/>
          </p:cNvSpPr>
          <p:nvPr/>
        </p:nvSpPr>
        <p:spPr bwMode="auto">
          <a:xfrm>
            <a:off x="488324" y="6044743"/>
            <a:ext cx="1500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just">
              <a:spcBef>
                <a:spcPts val="0"/>
              </a:spcBef>
              <a:buFont typeface="Wingdings" panose="05000000000000000000" pitchFamily="2" charset="2"/>
              <a:buNone/>
              <a:defRPr kumimoji="1" sz="2800">
                <a:solidFill>
                  <a:srgbClr val="0000FF"/>
                </a:solidFill>
                <a:latin typeface="+mn-lt"/>
                <a:ea typeface="+mn-ea"/>
              </a:defRPr>
            </a:lvl1pPr>
          </a:lstStyle>
          <a:p>
            <a:r>
              <a:rPr lang="zh-CN" altLang="en-US" dirty="0"/>
              <a:t>解得</a:t>
            </a:r>
          </a:p>
        </p:txBody>
      </p:sp>
      <mc:AlternateContent xmlns:mc="http://schemas.openxmlformats.org/markup-compatibility/2006" xmlns:a14="http://schemas.microsoft.com/office/drawing/2010/main">
        <mc:Choice Requires="a14">
          <p:sp>
            <p:nvSpPr>
              <p:cNvPr id="53" name="矩形 52"/>
              <p:cNvSpPr/>
              <p:nvPr/>
            </p:nvSpPr>
            <p:spPr>
              <a:xfrm>
                <a:off x="4806727" y="2258791"/>
                <a:ext cx="161569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1</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53" name="矩形 52"/>
              <p:cNvSpPr>
                <a:spLocks noRot="1" noChangeAspect="1" noMove="1" noResize="1" noEditPoints="1" noAdjustHandles="1" noChangeArrowheads="1" noChangeShapeType="1" noTextEdit="1"/>
              </p:cNvSpPr>
              <p:nvPr/>
            </p:nvSpPr>
            <p:spPr>
              <a:xfrm>
                <a:off x="4806727" y="2258791"/>
                <a:ext cx="1615699" cy="523220"/>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矩形 53"/>
              <p:cNvSpPr/>
              <p:nvPr/>
            </p:nvSpPr>
            <p:spPr>
              <a:xfrm>
                <a:off x="4878309" y="2869321"/>
                <a:ext cx="1710789"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2</m:t>
                          </m:r>
                        </m:sub>
                      </m:sSub>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oMath>
                  </m:oMathPara>
                </a14:m>
                <a:endParaRPr lang="zh-CN" altLang="en-US" sz="2800" dirty="0">
                  <a:solidFill>
                    <a:srgbClr val="0000FF"/>
                  </a:solidFill>
                  <a:latin typeface="+mn-lt"/>
                  <a:ea typeface="+mn-ea"/>
                </a:endParaRPr>
              </a:p>
            </p:txBody>
          </p:sp>
        </mc:Choice>
        <mc:Fallback xmlns="">
          <p:sp>
            <p:nvSpPr>
              <p:cNvPr id="54" name="矩形 53"/>
              <p:cNvSpPr>
                <a:spLocks noRot="1" noChangeAspect="1" noMove="1" noResize="1" noEditPoints="1" noAdjustHandles="1" noChangeArrowheads="1" noChangeShapeType="1" noTextEdit="1"/>
              </p:cNvSpPr>
              <p:nvPr/>
            </p:nvSpPr>
            <p:spPr>
              <a:xfrm>
                <a:off x="4878309" y="2869321"/>
                <a:ext cx="1710789" cy="523220"/>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5" name="矩形 54"/>
              <p:cNvSpPr/>
              <p:nvPr/>
            </p:nvSpPr>
            <p:spPr>
              <a:xfrm>
                <a:off x="4893308" y="3535138"/>
                <a:ext cx="2106922"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800" i="1" smtClean="0">
                              <a:solidFill>
                                <a:srgbClr val="0000FF"/>
                              </a:solidFill>
                              <a:latin typeface="Cambria Math"/>
                              <a:ea typeface="Cambria Math" panose="02040503050406030204" pitchFamily="18" charset="0"/>
                            </a:rPr>
                          </m:ctrlPr>
                        </m:sSubPr>
                        <m:e>
                          <m:r>
                            <a:rPr lang="en-US" altLang="zh-CN" sz="2800" b="0" i="1" smtClean="0">
                              <a:solidFill>
                                <a:srgbClr val="0000FF"/>
                              </a:solidFill>
                              <a:latin typeface="Cambria Math" panose="02040503050406030204" pitchFamily="18" charset="0"/>
                              <a:ea typeface="Cambria Math" panose="02040503050406030204" pitchFamily="18" charset="0"/>
                            </a:rPr>
                            <m:t>𝐼</m:t>
                          </m:r>
                        </m:e>
                        <m:sub>
                          <m:r>
                            <a:rPr lang="en-US" altLang="zh-CN" sz="2800" b="0" i="1" smtClean="0">
                              <a:solidFill>
                                <a:srgbClr val="0000FF"/>
                              </a:solidFill>
                              <a:latin typeface="Cambria Math" panose="02040503050406030204" pitchFamily="18" charset="0"/>
                              <a:ea typeface="Cambria Math" panose="02040503050406030204" pitchFamily="18" charset="0"/>
                            </a:rPr>
                            <m:t>3</m:t>
                          </m:r>
                        </m:sub>
                      </m:sSub>
                      <m:r>
                        <a:rPr lang="en-US" altLang="zh-CN" sz="2800" b="0" i="1" smtClean="0">
                          <a:solidFill>
                            <a:srgbClr val="0000FF"/>
                          </a:solidFill>
                          <a:latin typeface="Cambria Math" panose="02040503050406030204" pitchFamily="18" charset="0"/>
                          <a:ea typeface="Cambria Math" panose="02040503050406030204" pitchFamily="18" charset="0"/>
                        </a:rPr>
                        <m:t>=</m:t>
                      </m:r>
                      <m:sSup>
                        <m:sSupPr>
                          <m:ctrlPr>
                            <a:rPr lang="en-US" altLang="zh-CN" sz="2800" b="0" i="1" smtClean="0">
                              <a:solidFill>
                                <a:srgbClr val="0000FF"/>
                              </a:solidFill>
                              <a:latin typeface="Cambria Math"/>
                              <a:ea typeface="Cambria Math" panose="02040503050406030204" pitchFamily="18" charset="0"/>
                            </a:rPr>
                          </m:ctrlPr>
                        </m:sSupPr>
                        <m:e>
                          <m:r>
                            <a:rPr lang="en-US" altLang="zh-CN" sz="2800" b="0" i="1" smtClean="0">
                              <a:solidFill>
                                <a:srgbClr val="0000FF"/>
                              </a:solidFill>
                              <a:latin typeface="Cambria Math" panose="02040503050406030204" pitchFamily="18" charset="0"/>
                              <a:ea typeface="Cambria Math" panose="02040503050406030204" pitchFamily="18" charset="0"/>
                            </a:rPr>
                            <m:t>𝑚</m:t>
                          </m:r>
                        </m:e>
                        <m:sup>
                          <m:r>
                            <a:rPr lang="en-US" altLang="zh-CN" sz="2800" b="0" i="1" smtClean="0">
                              <a:solidFill>
                                <a:srgbClr val="0000FF"/>
                              </a:solidFill>
                              <a:latin typeface="Cambria Math" panose="02040503050406030204" pitchFamily="18" charset="0"/>
                              <a:ea typeface="Cambria Math" panose="02040503050406030204" pitchFamily="18" charset="0"/>
                            </a:rPr>
                            <m:t>′</m:t>
                          </m:r>
                        </m:sup>
                      </m:sSup>
                      <m:sSup>
                        <m:sSupPr>
                          <m:ctrlPr>
                            <a:rPr lang="en-US" altLang="zh-CN" sz="2800" i="1">
                              <a:solidFill>
                                <a:srgbClr val="0000FF"/>
                              </a:solidFill>
                              <a:latin typeface="Cambria Math"/>
                              <a:ea typeface="Cambria Math" panose="02040503050406030204" pitchFamily="18" charset="0"/>
                            </a:rPr>
                          </m:ctrlPr>
                        </m:sSupPr>
                        <m:e>
                          <m:r>
                            <a:rPr lang="en-US" altLang="zh-CN" sz="2800" i="1">
                              <a:solidFill>
                                <a:srgbClr val="0000FF"/>
                              </a:solidFill>
                              <a:latin typeface="Cambria Math" panose="02040503050406030204" pitchFamily="18" charset="0"/>
                              <a:ea typeface="Cambria Math" panose="02040503050406030204" pitchFamily="18" charset="0"/>
                            </a:rPr>
                            <m:t>𝑙</m:t>
                          </m:r>
                        </m:e>
                        <m:sup>
                          <m:r>
                            <a:rPr lang="en-US" altLang="zh-CN" sz="2800" i="1">
                              <a:solidFill>
                                <a:srgbClr val="0000FF"/>
                              </a:solidFill>
                              <a:latin typeface="Cambria Math" panose="02040503050406030204" pitchFamily="18" charset="0"/>
                              <a:ea typeface="Cambria Math" panose="02040503050406030204" pitchFamily="18" charset="0"/>
                            </a:rPr>
                            <m:t>2</m:t>
                          </m:r>
                        </m:sup>
                      </m:sSup>
                      <m:r>
                        <a:rPr lang="en-US" altLang="zh-CN" sz="2800" b="0" i="1" smtClean="0">
                          <a:solidFill>
                            <a:srgbClr val="0000FF"/>
                          </a:solidFill>
                          <a:latin typeface="Cambria Math" panose="02040503050406030204" pitchFamily="18" charset="0"/>
                          <a:ea typeface="Cambria Math" panose="02040503050406030204" pitchFamily="18" charset="0"/>
                        </a:rPr>
                        <m:t>/3</m:t>
                      </m:r>
                    </m:oMath>
                  </m:oMathPara>
                </a14:m>
                <a:endParaRPr lang="zh-CN" altLang="en-US" sz="2800" dirty="0">
                  <a:solidFill>
                    <a:srgbClr val="0000FF"/>
                  </a:solidFill>
                  <a:latin typeface="+mn-lt"/>
                  <a:ea typeface="+mn-ea"/>
                </a:endParaRPr>
              </a:p>
            </p:txBody>
          </p:sp>
        </mc:Choice>
        <mc:Fallback xmlns="">
          <p:sp>
            <p:nvSpPr>
              <p:cNvPr id="55" name="矩形 54"/>
              <p:cNvSpPr>
                <a:spLocks noRot="1" noChangeAspect="1" noMove="1" noResize="1" noEditPoints="1" noAdjustHandles="1" noChangeArrowheads="1" noChangeShapeType="1" noTextEdit="1"/>
              </p:cNvSpPr>
              <p:nvPr/>
            </p:nvSpPr>
            <p:spPr>
              <a:xfrm>
                <a:off x="4893308" y="3535138"/>
                <a:ext cx="2106922" cy="523220"/>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6" name="矩形 55"/>
              <p:cNvSpPr/>
              <p:nvPr/>
            </p:nvSpPr>
            <p:spPr>
              <a:xfrm>
                <a:off x="1537664" y="5839404"/>
                <a:ext cx="2490682" cy="9345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Cambria Math" panose="02040503050406030204" pitchFamily="18" charset="0"/>
                        </a:rPr>
                        <m:t>𝑣</m:t>
                      </m:r>
                      <m:r>
                        <a:rPr lang="en-US" altLang="zh-CN" sz="2800" b="0" i="1" smtClean="0">
                          <a:solidFill>
                            <a:srgbClr val="0000FF"/>
                          </a:solidFill>
                          <a:latin typeface="Cambria Math" panose="02040503050406030204" pitchFamily="18" charset="0"/>
                          <a:ea typeface="Cambria Math" panose="02040503050406030204" pitchFamily="18" charset="0"/>
                        </a:rPr>
                        <m:t>=</m:t>
                      </m:r>
                      <m:f>
                        <m:fPr>
                          <m:ctrlPr>
                            <a:rPr lang="en-US" altLang="zh-CN" sz="2800" i="1">
                              <a:solidFill>
                                <a:srgbClr val="0000FF"/>
                              </a:solidFill>
                              <a:latin typeface="Cambria Math"/>
                              <a:ea typeface="Cambria Math" panose="02040503050406030204" pitchFamily="18" charset="0"/>
                            </a:rPr>
                          </m:ctrlPr>
                        </m:fPr>
                        <m:num>
                          <m:r>
                            <a:rPr lang="en-US" altLang="zh-CN" sz="2800" b="0" i="1" smtClean="0">
                              <a:solidFill>
                                <a:srgbClr val="0000FF"/>
                              </a:solidFill>
                              <a:latin typeface="Cambria Math" panose="02040503050406030204" pitchFamily="18" charset="0"/>
                              <a:ea typeface="Cambria Math" panose="02040503050406030204" pitchFamily="18" charset="0"/>
                            </a:rPr>
                            <m:t>4</m:t>
                          </m:r>
                          <m:r>
                            <a:rPr lang="en-US" altLang="zh-CN" sz="2800" b="0" i="1" smtClean="0">
                              <a:solidFill>
                                <a:srgbClr val="0000FF"/>
                              </a:solidFill>
                              <a:latin typeface="Cambria Math" panose="02040503050406030204" pitchFamily="18" charset="0"/>
                              <a:ea typeface="Cambria Math" panose="02040503050406030204" pitchFamily="18" charset="0"/>
                            </a:rPr>
                            <m:t>𝑚</m:t>
                          </m:r>
                          <m:r>
                            <a:rPr lang="en-US" altLang="zh-CN" sz="2800" b="0" i="1" smtClean="0">
                              <a:solidFill>
                                <a:srgbClr val="0000FF"/>
                              </a:solidFill>
                              <a:latin typeface="Cambria Math" panose="02040503050406030204" pitchFamily="18" charset="0"/>
                              <a:ea typeface="Cambria Math" panose="02040503050406030204" pitchFamily="18" charset="0"/>
                            </a:rPr>
                            <m:t>′</m:t>
                          </m:r>
                        </m:num>
                        <m:den>
                          <m:r>
                            <a:rPr lang="en-US" altLang="zh-CN" sz="2800" b="0" i="1" smtClean="0">
                              <a:solidFill>
                                <a:srgbClr val="0000FF"/>
                              </a:solidFill>
                              <a:latin typeface="Cambria Math" panose="02040503050406030204" pitchFamily="18" charset="0"/>
                              <a:ea typeface="Cambria Math" panose="02040503050406030204" pitchFamily="18" charset="0"/>
                            </a:rPr>
                            <m:t>𝑚</m:t>
                          </m:r>
                        </m:den>
                      </m:f>
                      <m:rad>
                        <m:radPr>
                          <m:degHide m:val="on"/>
                          <m:ctrlPr>
                            <a:rPr lang="en-US" altLang="zh-CN" sz="2800" b="0" i="1" smtClean="0">
                              <a:solidFill>
                                <a:srgbClr val="0000FF"/>
                              </a:solidFill>
                              <a:latin typeface="Cambria Math"/>
                              <a:ea typeface="Cambria Math" panose="02040503050406030204" pitchFamily="18" charset="0"/>
                            </a:rPr>
                          </m:ctrlPr>
                        </m:radPr>
                        <m:deg/>
                        <m:e>
                          <m:r>
                            <a:rPr lang="en-US" altLang="zh-CN" sz="2800" b="0" i="1" smtClean="0">
                              <a:solidFill>
                                <a:srgbClr val="0000FF"/>
                              </a:solidFill>
                              <a:latin typeface="Cambria Math" panose="02040503050406030204" pitchFamily="18" charset="0"/>
                              <a:ea typeface="Cambria Math" panose="02040503050406030204" pitchFamily="18" charset="0"/>
                            </a:rPr>
                            <m:t>2</m:t>
                          </m:r>
                          <m:r>
                            <a:rPr lang="en-US" altLang="zh-CN" sz="2800" b="0" i="1" smtClean="0">
                              <a:solidFill>
                                <a:srgbClr val="0000FF"/>
                              </a:solidFill>
                              <a:latin typeface="Cambria Math" panose="02040503050406030204" pitchFamily="18" charset="0"/>
                              <a:ea typeface="Cambria Math" panose="02040503050406030204" pitchFamily="18" charset="0"/>
                            </a:rPr>
                            <m:t>𝑔h</m:t>
                          </m:r>
                        </m:e>
                      </m:rad>
                    </m:oMath>
                  </m:oMathPara>
                </a14:m>
                <a:endParaRPr lang="zh-CN" altLang="en-US" sz="2800" dirty="0">
                  <a:solidFill>
                    <a:srgbClr val="0000FF"/>
                  </a:solidFill>
                  <a:latin typeface="+mn-lt"/>
                  <a:ea typeface="+mn-ea"/>
                </a:endParaRPr>
              </a:p>
            </p:txBody>
          </p:sp>
        </mc:Choice>
        <mc:Fallback xmlns="">
          <p:sp>
            <p:nvSpPr>
              <p:cNvPr id="56" name="矩形 55"/>
              <p:cNvSpPr>
                <a:spLocks noRot="1" noChangeAspect="1" noMove="1" noResize="1" noEditPoints="1" noAdjustHandles="1" noChangeArrowheads="1" noChangeShapeType="1" noTextEdit="1"/>
              </p:cNvSpPr>
              <p:nvPr/>
            </p:nvSpPr>
            <p:spPr>
              <a:xfrm>
                <a:off x="1537664" y="5839404"/>
                <a:ext cx="2490682" cy="934551"/>
              </a:xfrm>
              <a:prstGeom prst="rect">
                <a:avLst/>
              </a:prstGeom>
              <a:blipFill>
                <a:blip r:embed="rId25"/>
                <a:stretch>
                  <a:fillRect/>
                </a:stretch>
              </a:blipFill>
            </p:spPr>
            <p:txBody>
              <a:bodyPr/>
              <a:lstStyle/>
              <a:p>
                <a:r>
                  <a:rPr lang="zh-CN" altLang="en-US">
                    <a:noFill/>
                  </a:rPr>
                  <a:t> </a:t>
                </a:r>
              </a:p>
            </p:txBody>
          </p:sp>
        </mc:Fallback>
      </mc:AlternateContent>
      <p:grpSp>
        <p:nvGrpSpPr>
          <p:cNvPr id="57" name="组合 56"/>
          <p:cNvGrpSpPr/>
          <p:nvPr/>
        </p:nvGrpSpPr>
        <p:grpSpPr>
          <a:xfrm>
            <a:off x="7057930" y="702935"/>
            <a:ext cx="2697286" cy="4309923"/>
            <a:chOff x="7057930" y="702935"/>
            <a:chExt cx="2697286" cy="4309923"/>
          </a:xfrm>
        </p:grpSpPr>
        <p:grpSp>
          <p:nvGrpSpPr>
            <p:cNvPr id="58" name="组合 36"/>
            <p:cNvGrpSpPr>
              <a:grpSpLocks/>
            </p:cNvGrpSpPr>
            <p:nvPr/>
          </p:nvGrpSpPr>
          <p:grpSpPr bwMode="auto">
            <a:xfrm>
              <a:off x="7194578" y="702935"/>
              <a:ext cx="2560638" cy="3960958"/>
              <a:chOff x="4317230" y="2484295"/>
              <a:chExt cx="2560638" cy="3960813"/>
            </a:xfrm>
          </p:grpSpPr>
          <p:grpSp>
            <p:nvGrpSpPr>
              <p:cNvPr id="66" name="Group 3"/>
              <p:cNvGrpSpPr>
                <a:grpSpLocks/>
              </p:cNvGrpSpPr>
              <p:nvPr/>
            </p:nvGrpSpPr>
            <p:grpSpPr bwMode="auto">
              <a:xfrm>
                <a:off x="4317230" y="4387708"/>
                <a:ext cx="2498725" cy="2057400"/>
                <a:chOff x="3936" y="807"/>
                <a:chExt cx="1574" cy="1296"/>
              </a:xfrm>
            </p:grpSpPr>
            <p:sp>
              <p:nvSpPr>
                <p:cNvPr id="73" name="Rectangle 5"/>
                <p:cNvSpPr>
                  <a:spLocks noChangeArrowheads="1"/>
                </p:cNvSpPr>
                <p:nvPr/>
              </p:nvSpPr>
              <p:spPr bwMode="auto">
                <a:xfrm rot="-3000000">
                  <a:off x="4964" y="684"/>
                  <a:ext cx="98" cy="995"/>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4" name="Oval 7"/>
                <p:cNvSpPr>
                  <a:spLocks noChangeArrowheads="1"/>
                </p:cNvSpPr>
                <p:nvPr/>
              </p:nvSpPr>
              <p:spPr bwMode="auto">
                <a:xfrm>
                  <a:off x="4572" y="807"/>
                  <a:ext cx="60" cy="43"/>
                </a:xfrm>
                <a:prstGeom prst="ellipse">
                  <a:avLst/>
                </a:prstGeom>
                <a:solidFill>
                  <a:srgbClr val="FF0000"/>
                </a:solidFill>
                <a:ln w="9525">
                  <a:solidFill>
                    <a:schemeClr val="tx1"/>
                  </a:solidFill>
                  <a:round/>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5" name="Rectangle 8"/>
                <p:cNvSpPr>
                  <a:spLocks noChangeArrowheads="1"/>
                </p:cNvSpPr>
                <p:nvPr/>
              </p:nvSpPr>
              <p:spPr bwMode="auto">
                <a:xfrm>
                  <a:off x="4560" y="864"/>
                  <a:ext cx="96" cy="998"/>
                </a:xfrm>
                <a:prstGeom prst="rect">
                  <a:avLst/>
                </a:prstGeom>
                <a:gradFill rotWithShape="0">
                  <a:gsLst>
                    <a:gs pos="0">
                      <a:schemeClr val="accent1">
                        <a:gamma/>
                        <a:shade val="76078"/>
                        <a:invGamma/>
                      </a:schemeClr>
                    </a:gs>
                    <a:gs pos="50000">
                      <a:schemeClr val="accent1"/>
                    </a:gs>
                    <a:gs pos="100000">
                      <a:schemeClr val="accent1">
                        <a:gamma/>
                        <a:shade val="76078"/>
                        <a:invGamma/>
                      </a:schemeClr>
                    </a:gs>
                  </a:gsLst>
                  <a:lin ang="0" scaled="1"/>
                </a:gradFill>
                <a:ln w="9525">
                  <a:solidFill>
                    <a:schemeClr val="tx1"/>
                  </a:solidFill>
                  <a:miter lim="800000"/>
                  <a:headEnd/>
                  <a:tailEnd/>
                </a:ln>
                <a:effectLst/>
              </p:spPr>
              <p:txBody>
                <a:bodyPr vert="eaVert" wrap="none" anchor="ctr"/>
                <a:lstStyle/>
                <a:p>
                  <a:pPr algn="ctr" eaLnBrk="1" hangingPunct="1">
                    <a:spcBef>
                      <a:spcPct val="50000"/>
                    </a:spcBef>
                    <a:defRPr/>
                  </a:pPr>
                  <a:endParaRPr lang="zh-CN" altLang="en-US"/>
                </a:p>
              </p:txBody>
            </p:sp>
            <p:sp>
              <p:nvSpPr>
                <p:cNvPr id="76" name="AutoShape 9"/>
                <p:cNvSpPr>
                  <a:spLocks noChangeArrowheads="1"/>
                </p:cNvSpPr>
                <p:nvPr/>
              </p:nvSpPr>
              <p:spPr bwMode="auto">
                <a:xfrm>
                  <a:off x="4059" y="1920"/>
                  <a:ext cx="192" cy="96"/>
                </a:xfrm>
                <a:prstGeom prst="homePlate">
                  <a:avLst>
                    <a:gd name="adj" fmla="val 50000"/>
                  </a:avLst>
                </a:prstGeom>
                <a:gradFill rotWithShape="0">
                  <a:gsLst>
                    <a:gs pos="0">
                      <a:srgbClr val="9B9B00"/>
                    </a:gs>
                    <a:gs pos="50000">
                      <a:srgbClr val="CCCC00"/>
                    </a:gs>
                    <a:gs pos="100000">
                      <a:srgbClr val="9B9B00"/>
                    </a:gs>
                  </a:gsLst>
                  <a:lin ang="5400000" scaled="1"/>
                </a:gradFill>
                <a:ln w="19050">
                  <a:solidFill>
                    <a:srgbClr val="00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7" name="Line 10"/>
                <p:cNvSpPr>
                  <a:spLocks noChangeShapeType="1"/>
                </p:cNvSpPr>
                <p:nvPr/>
              </p:nvSpPr>
              <p:spPr bwMode="auto">
                <a:xfrm>
                  <a:off x="4059" y="2103"/>
                  <a:ext cx="336"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vert="eaVert" wrap="none" anchor="ctr"/>
                <a:lstStyle/>
                <a:p>
                  <a:endParaRPr lang="zh-CN" altLang="en-US"/>
                </a:p>
              </p:txBody>
            </p:sp>
            <p:sp>
              <p:nvSpPr>
                <p:cNvPr id="78" name="Line 13"/>
                <p:cNvSpPr>
                  <a:spLocks noChangeShapeType="1"/>
                </p:cNvSpPr>
                <p:nvPr/>
              </p:nvSpPr>
              <p:spPr bwMode="auto">
                <a:xfrm flipH="1">
                  <a:off x="4032" y="816"/>
                  <a:ext cx="528"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79" name="Line 14"/>
                <p:cNvSpPr>
                  <a:spLocks noChangeShapeType="1"/>
                </p:cNvSpPr>
                <p:nvPr/>
              </p:nvSpPr>
              <p:spPr bwMode="auto">
                <a:xfrm flipH="1">
                  <a:off x="3936" y="1968"/>
                  <a:ext cx="1293" cy="0"/>
                </a:xfrm>
                <a:prstGeom prst="line">
                  <a:avLst/>
                </a:prstGeom>
                <a:noFill/>
                <a:ln w="12700">
                  <a:solidFill>
                    <a:schemeClr val="tx1"/>
                  </a:solidFill>
                  <a:prstDash val="dash"/>
                  <a:round/>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80" name="Line 15"/>
                <p:cNvSpPr>
                  <a:spLocks noChangeShapeType="1"/>
                </p:cNvSpPr>
                <p:nvPr/>
              </p:nvSpPr>
              <p:spPr bwMode="auto">
                <a:xfrm>
                  <a:off x="4176" y="816"/>
                  <a:ext cx="0" cy="1152"/>
                </a:xfrm>
                <a:prstGeom prst="line">
                  <a:avLst/>
                </a:prstGeom>
                <a:noFill/>
                <a:ln w="19050">
                  <a:solidFill>
                    <a:srgbClr val="FF3399"/>
                  </a:solidFill>
                  <a:prstDash val="dash"/>
                  <a:round/>
                  <a:headEnd type="triangle" w="sm" len="lg"/>
                  <a:tailEnd type="triangle" w="sm" len="lg"/>
                </a:ln>
                <a:extLst>
                  <a:ext uri="{909E8E84-426E-40DD-AFC4-6F175D3DCCD1}">
                    <a14:hiddenFill xmlns:a14="http://schemas.microsoft.com/office/drawing/2010/main">
                      <a:noFill/>
                    </a14:hiddenFill>
                  </a:ext>
                </a:extLst>
              </p:spPr>
              <p:txBody>
                <a:bodyPr wrap="none"/>
                <a:lstStyle/>
                <a:p>
                  <a:endParaRPr lang="zh-CN" altLang="en-US"/>
                </a:p>
              </p:txBody>
            </p:sp>
          </p:grpSp>
          <p:sp>
            <p:nvSpPr>
              <p:cNvPr id="67" name="Rectangle 6" descr="栎木"/>
              <p:cNvSpPr>
                <a:spLocks noChangeArrowheads="1"/>
              </p:cNvSpPr>
              <p:nvPr/>
            </p:nvSpPr>
            <p:spPr bwMode="auto">
              <a:xfrm>
                <a:off x="5171305" y="6057758"/>
                <a:ext cx="433388" cy="296862"/>
              </a:xfrm>
              <a:prstGeom prst="rect">
                <a:avLst/>
              </a:prstGeom>
              <a:blipFill dpi="0" rotWithShape="0">
                <a:blip r:embed="rId26"/>
                <a:srcRect/>
                <a:tile tx="0" ty="0" sx="100000" sy="100000" flip="none" algn="tl"/>
              </a:blipFill>
              <a:ln w="9525">
                <a:solidFill>
                  <a:srgbClr val="000000"/>
                </a:solidFill>
                <a:miter lim="800000"/>
                <a:headEnd/>
                <a:tailEnd/>
              </a:ln>
            </p:spPr>
            <p:txBody>
              <a:bodyP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b="1">
                  <a:solidFill>
                    <a:srgbClr val="0000FF"/>
                  </a:solidFill>
                </a:endParaRPr>
              </a:p>
            </p:txBody>
          </p:sp>
          <p:sp>
            <p:nvSpPr>
              <p:cNvPr id="68" name="Rectangle 6" descr="栎木"/>
              <p:cNvSpPr>
                <a:spLocks noChangeArrowheads="1"/>
              </p:cNvSpPr>
              <p:nvPr/>
            </p:nvSpPr>
            <p:spPr bwMode="auto">
              <a:xfrm rot="-2983666">
                <a:off x="6512743" y="5456095"/>
                <a:ext cx="433387" cy="296863"/>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69" name="Rectangle 6" descr="栎木"/>
              <p:cNvSpPr>
                <a:spLocks noChangeArrowheads="1"/>
              </p:cNvSpPr>
              <p:nvPr/>
            </p:nvSpPr>
            <p:spPr bwMode="auto">
              <a:xfrm>
                <a:off x="5171305" y="2484295"/>
                <a:ext cx="433388" cy="298450"/>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0" name="Rectangle 8"/>
              <p:cNvSpPr>
                <a:spLocks noChangeArrowheads="1"/>
              </p:cNvSpPr>
              <p:nvPr/>
            </p:nvSpPr>
            <p:spPr bwMode="auto">
              <a:xfrm>
                <a:off x="5306243" y="2785920"/>
                <a:ext cx="152400" cy="1584325"/>
              </a:xfrm>
              <a:prstGeom prst="rect">
                <a:avLst/>
              </a:prstGeom>
              <a:solidFill>
                <a:schemeClr val="accent1"/>
              </a:solidFill>
              <a:ln w="19050">
                <a:solidFill>
                  <a:schemeClr val="tx1"/>
                </a:solidFill>
                <a:prstDash val="dash"/>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1" name="AutoShape 9"/>
              <p:cNvSpPr>
                <a:spLocks noChangeArrowheads="1"/>
              </p:cNvSpPr>
              <p:nvPr/>
            </p:nvSpPr>
            <p:spPr bwMode="auto">
              <a:xfrm>
                <a:off x="5957118" y="6157770"/>
                <a:ext cx="304800" cy="152400"/>
              </a:xfrm>
              <a:prstGeom prst="homePlate">
                <a:avLst>
                  <a:gd name="adj" fmla="val 50000"/>
                </a:avLst>
              </a:prstGeom>
              <a:gradFill rotWithShape="0">
                <a:gsLst>
                  <a:gs pos="0">
                    <a:srgbClr val="9B9B00"/>
                  </a:gs>
                  <a:gs pos="50000">
                    <a:srgbClr val="CCCC00"/>
                  </a:gs>
                  <a:gs pos="100000">
                    <a:srgbClr val="9B9B00"/>
                  </a:gs>
                </a:gsLst>
                <a:lin ang="5400000" scaled="1"/>
              </a:gradFill>
              <a:ln w="19050">
                <a:solidFill>
                  <a:srgbClr val="000000"/>
                </a:solidFill>
                <a:miter lim="800000"/>
                <a:headEnd/>
                <a:tailEnd/>
              </a:ln>
            </p:spPr>
            <p:txBody>
              <a:bodyPr vert="eaVert" wrap="none" anchor="ctr"/>
              <a:lstStyle>
                <a:lvl1pPr>
                  <a:spcBef>
                    <a:spcPct val="20000"/>
                  </a:spcBef>
                  <a:buClr>
                    <a:schemeClr val="tx2"/>
                  </a:buClr>
                  <a:buSzPct val="65000"/>
                  <a:buFont typeface="Wingdings" panose="05000000000000000000" pitchFamily="2" charset="2"/>
                  <a:buChar char="v"/>
                  <a:defRPr kumimoji="1" sz="3200">
                    <a:solidFill>
                      <a:schemeClr val="tx1"/>
                    </a:solidFill>
                    <a:latin typeface="Times New Roman" panose="02020603050405020304" pitchFamily="18" charset="0"/>
                    <a:ea typeface="宋体" panose="02010600030101010101" pitchFamily="2" charset="-122"/>
                  </a:defRPr>
                </a:lvl1pPr>
                <a:lvl2pPr marL="742950" indent="-285750">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spcBef>
                    <a:spcPct val="20000"/>
                  </a:spcBef>
                  <a:buSzPct val="65000"/>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20000"/>
                  </a:spcBef>
                  <a:spcAft>
                    <a:spcPct val="0"/>
                  </a:spcAft>
                  <a:buSzPct val="65000"/>
                  <a:buChar char="•"/>
                  <a:defRPr kumimoji="1" sz="2000">
                    <a:solidFill>
                      <a:schemeClr val="tx1"/>
                    </a:solidFill>
                    <a:latin typeface="Times New Roman" panose="02020603050405020304" pitchFamily="18" charset="0"/>
                    <a:ea typeface="宋体" panose="02010600030101010101" pitchFamily="2" charset="-122"/>
                  </a:defRPr>
                </a:lvl9pPr>
              </a:lstStyle>
              <a:p>
                <a:pPr algn="ctr" eaLnBrk="1" hangingPunct="1">
                  <a:spcBef>
                    <a:spcPct val="50000"/>
                  </a:spcBef>
                  <a:buClrTx/>
                  <a:buSzTx/>
                  <a:buFontTx/>
                  <a:buNone/>
                </a:pPr>
                <a:endParaRPr lang="zh-CN" altLang="en-US" sz="2800">
                  <a:solidFill>
                    <a:srgbClr val="3333CC"/>
                  </a:solidFill>
                </a:endParaRPr>
              </a:p>
            </p:txBody>
          </p:sp>
          <p:sp>
            <p:nvSpPr>
              <p:cNvPr id="72" name="Line 10"/>
              <p:cNvSpPr>
                <a:spLocks noChangeShapeType="1"/>
              </p:cNvSpPr>
              <p:nvPr/>
            </p:nvSpPr>
            <p:spPr bwMode="auto">
              <a:xfrm>
                <a:off x="5969818" y="6445108"/>
                <a:ext cx="533400" cy="0"/>
              </a:xfrm>
              <a:prstGeom prst="line">
                <a:avLst/>
              </a:prstGeom>
              <a:noFill/>
              <a:ln w="28575">
                <a:solidFill>
                  <a:srgbClr val="FF0000"/>
                </a:solidFill>
                <a:round/>
                <a:headEnd/>
                <a:tailEnd type="triangle" w="sm" len="lg"/>
              </a:ln>
              <a:extLst>
                <a:ext uri="{909E8E84-426E-40DD-AFC4-6F175D3DCCD1}">
                  <a14:hiddenFill xmlns:a14="http://schemas.microsoft.com/office/drawing/2010/main">
                    <a:noFill/>
                  </a14:hiddenFill>
                </a:ext>
              </a:extLst>
            </p:spPr>
            <p:txBody>
              <a:bodyPr vert="eaVert" wrap="none" anchor="ctr"/>
              <a:lstStyle/>
              <a:p>
                <a:endParaRPr lang="zh-CN" altLang="en-US"/>
              </a:p>
            </p:txBody>
          </p:sp>
        </p:grpSp>
        <mc:AlternateContent xmlns:mc="http://schemas.openxmlformats.org/markup-compatibility/2006" xmlns:a14="http://schemas.microsoft.com/office/drawing/2010/main">
          <mc:Choice Requires="a14">
            <p:sp>
              <p:nvSpPr>
                <p:cNvPr id="59" name="文本框 58"/>
                <p:cNvSpPr txBox="1"/>
                <p:nvPr/>
              </p:nvSpPr>
              <p:spPr>
                <a:xfrm>
                  <a:off x="7102504" y="3988662"/>
                  <a:ext cx="397288"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oMath>
                    </m:oMathPara>
                  </a14:m>
                  <a:endParaRPr lang="zh-CN" altLang="en-US" sz="2800" dirty="0">
                    <a:solidFill>
                      <a:srgbClr val="0000FF"/>
                    </a:solidFill>
                    <a:latin typeface="+mn-lt"/>
                    <a:ea typeface="+mn-ea"/>
                  </a:endParaRPr>
                </a:p>
              </p:txBody>
            </p:sp>
          </mc:Choice>
          <mc:Fallback xmlns="">
            <p:sp>
              <p:nvSpPr>
                <p:cNvPr id="59" name="文本框 58"/>
                <p:cNvSpPr txBox="1">
                  <a:spLocks noRot="1" noChangeAspect="1" noMove="1" noResize="1" noEditPoints="1" noAdjustHandles="1" noChangeArrowheads="1" noChangeShapeType="1" noTextEdit="1"/>
                </p:cNvSpPr>
                <p:nvPr/>
              </p:nvSpPr>
              <p:spPr>
                <a:xfrm>
                  <a:off x="7102504" y="3988662"/>
                  <a:ext cx="397288" cy="430887"/>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0" name="文本框 59"/>
                <p:cNvSpPr txBox="1"/>
                <p:nvPr/>
              </p:nvSpPr>
              <p:spPr>
                <a:xfrm>
                  <a:off x="8335991" y="3359550"/>
                  <a:ext cx="48410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60" name="文本框 59"/>
                <p:cNvSpPr txBox="1">
                  <a:spLocks noRot="1" noChangeAspect="1" noMove="1" noResize="1" noEditPoints="1" noAdjustHandles="1" noChangeArrowheads="1" noChangeShapeType="1" noTextEdit="1"/>
                </p:cNvSpPr>
                <p:nvPr/>
              </p:nvSpPr>
              <p:spPr>
                <a:xfrm>
                  <a:off x="8335991" y="3359550"/>
                  <a:ext cx="484107" cy="430887"/>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1" name="文本框 60"/>
                <p:cNvSpPr txBox="1"/>
                <p:nvPr/>
              </p:nvSpPr>
              <p:spPr>
                <a:xfrm>
                  <a:off x="8054526" y="4550219"/>
                  <a:ext cx="484107"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𝑚</m:t>
                        </m:r>
                        <m:r>
                          <a:rPr lang="en-US" altLang="zh-CN" sz="2800" b="0" i="1" smtClean="0">
                            <a:solidFill>
                              <a:srgbClr val="0000FF"/>
                            </a:solidFill>
                            <a:latin typeface="Cambria Math" panose="02040503050406030204" pitchFamily="18" charset="0"/>
                            <a:ea typeface="+mn-ea"/>
                          </a:rPr>
                          <m:t>′</m:t>
                        </m:r>
                      </m:oMath>
                    </m:oMathPara>
                  </a14:m>
                  <a:endParaRPr lang="zh-CN" altLang="en-US" sz="2800" dirty="0">
                    <a:solidFill>
                      <a:srgbClr val="0000FF"/>
                    </a:solidFill>
                    <a:latin typeface="+mn-lt"/>
                    <a:ea typeface="+mn-ea"/>
                  </a:endParaRPr>
                </a:p>
              </p:txBody>
            </p:sp>
          </mc:Choice>
          <mc:Fallback xmlns="">
            <p:sp>
              <p:nvSpPr>
                <p:cNvPr id="61" name="文本框 60"/>
                <p:cNvSpPr txBox="1">
                  <a:spLocks noRot="1" noChangeAspect="1" noMove="1" noResize="1" noEditPoints="1" noAdjustHandles="1" noChangeArrowheads="1" noChangeShapeType="1" noTextEdit="1"/>
                </p:cNvSpPr>
                <p:nvPr/>
              </p:nvSpPr>
              <p:spPr>
                <a:xfrm>
                  <a:off x="8054526" y="4550219"/>
                  <a:ext cx="484107" cy="430887"/>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p:cNvSpPr txBox="1"/>
                <p:nvPr/>
              </p:nvSpPr>
              <p:spPr>
                <a:xfrm>
                  <a:off x="7246283" y="3273657"/>
                  <a:ext cx="214995"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𝑙</m:t>
                        </m:r>
                      </m:oMath>
                    </m:oMathPara>
                  </a14:m>
                  <a:endParaRPr lang="zh-CN" altLang="en-US" sz="2800" dirty="0">
                    <a:solidFill>
                      <a:srgbClr val="0000FF"/>
                    </a:solidFill>
                    <a:latin typeface="+mn-lt"/>
                    <a:ea typeface="+mn-ea"/>
                  </a:endParaRPr>
                </a:p>
              </p:txBody>
            </p:sp>
          </mc:Choice>
          <mc:Fallback xmlns="">
            <p:sp>
              <p:nvSpPr>
                <p:cNvPr id="62" name="文本框 61"/>
                <p:cNvSpPr txBox="1">
                  <a:spLocks noRot="1" noChangeAspect="1" noMove="1" noResize="1" noEditPoints="1" noAdjustHandles="1" noChangeArrowheads="1" noChangeShapeType="1" noTextEdit="1"/>
                </p:cNvSpPr>
                <p:nvPr/>
              </p:nvSpPr>
              <p:spPr>
                <a:xfrm>
                  <a:off x="7246283" y="3273657"/>
                  <a:ext cx="214995" cy="430887"/>
                </a:xfrm>
                <a:prstGeom prst="rect">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本框 62"/>
                <p:cNvSpPr txBox="1"/>
                <p:nvPr/>
              </p:nvSpPr>
              <p:spPr>
                <a:xfrm>
                  <a:off x="7854097" y="2227307"/>
                  <a:ext cx="340606"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𝑂</m:t>
                        </m:r>
                      </m:oMath>
                    </m:oMathPara>
                  </a14:m>
                  <a:endParaRPr lang="zh-CN" altLang="en-US" sz="2800" dirty="0">
                    <a:solidFill>
                      <a:srgbClr val="0000FF"/>
                    </a:solidFill>
                    <a:latin typeface="+mn-lt"/>
                    <a:ea typeface="+mn-ea"/>
                  </a:endParaRPr>
                </a:p>
              </p:txBody>
            </p:sp>
          </mc:Choice>
          <mc:Fallback xmlns="">
            <p:sp>
              <p:nvSpPr>
                <p:cNvPr id="63" name="文本框 62"/>
                <p:cNvSpPr txBox="1">
                  <a:spLocks noRot="1" noChangeAspect="1" noMove="1" noResize="1" noEditPoints="1" noAdjustHandles="1" noChangeArrowheads="1" noChangeShapeType="1" noTextEdit="1"/>
                </p:cNvSpPr>
                <p:nvPr/>
              </p:nvSpPr>
              <p:spPr>
                <a:xfrm>
                  <a:off x="7854097" y="2227307"/>
                  <a:ext cx="340606" cy="430887"/>
                </a:xfrm>
                <a:prstGeom prst="rect">
                  <a:avLst/>
                </a:prstGeom>
                <a:blipFill>
                  <a:blip r:embed="rId3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4" name="文本框 63"/>
                <p:cNvSpPr txBox="1"/>
                <p:nvPr/>
              </p:nvSpPr>
              <p:spPr>
                <a:xfrm>
                  <a:off x="7057930" y="4448449"/>
                  <a:ext cx="295850"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oMath>
                    </m:oMathPara>
                  </a14:m>
                  <a:endParaRPr lang="zh-CN" altLang="en-US" sz="2800" dirty="0">
                    <a:solidFill>
                      <a:srgbClr val="0000FF"/>
                    </a:solidFill>
                    <a:latin typeface="+mn-lt"/>
                    <a:ea typeface="+mn-ea"/>
                  </a:endParaRPr>
                </a:p>
              </p:txBody>
            </p:sp>
          </mc:Choice>
          <mc:Fallback xmlns="">
            <p:sp>
              <p:nvSpPr>
                <p:cNvPr id="64" name="文本框 63"/>
                <p:cNvSpPr txBox="1">
                  <a:spLocks noRot="1" noChangeAspect="1" noMove="1" noResize="1" noEditPoints="1" noAdjustHandles="1" noChangeArrowheads="1" noChangeShapeType="1" noTextEdit="1"/>
                </p:cNvSpPr>
                <p:nvPr/>
              </p:nvSpPr>
              <p:spPr>
                <a:xfrm>
                  <a:off x="7057930" y="4448449"/>
                  <a:ext cx="295850" cy="430887"/>
                </a:xfrm>
                <a:prstGeom prst="rect">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p:cNvSpPr txBox="1"/>
                <p:nvPr/>
              </p:nvSpPr>
              <p:spPr>
                <a:xfrm>
                  <a:off x="9380566" y="4277079"/>
                  <a:ext cx="295850" cy="735779"/>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𝑣</m:t>
                            </m:r>
                          </m:num>
                          <m:den>
                            <m:r>
                              <a:rPr lang="en-US" altLang="zh-CN" sz="2800" b="0" i="1" smtClean="0">
                                <a:solidFill>
                                  <a:srgbClr val="0000FF"/>
                                </a:solidFill>
                                <a:latin typeface="Cambria Math" panose="02040503050406030204" pitchFamily="18" charset="0"/>
                                <a:ea typeface="+mn-ea"/>
                              </a:rPr>
                              <m:t>2</m:t>
                            </m:r>
                          </m:den>
                        </m:f>
                      </m:oMath>
                    </m:oMathPara>
                  </a14:m>
                  <a:endParaRPr lang="zh-CN" altLang="en-US" sz="2800" dirty="0">
                    <a:solidFill>
                      <a:srgbClr val="0000FF"/>
                    </a:solidFill>
                    <a:latin typeface="+mn-lt"/>
                    <a:ea typeface="+mn-ea"/>
                  </a:endParaRPr>
                </a:p>
              </p:txBody>
            </p:sp>
          </mc:Choice>
          <mc:Fallback xmlns="">
            <p:sp>
              <p:nvSpPr>
                <p:cNvPr id="65" name="文本框 64"/>
                <p:cNvSpPr txBox="1">
                  <a:spLocks noRot="1" noChangeAspect="1" noMove="1" noResize="1" noEditPoints="1" noAdjustHandles="1" noChangeArrowheads="1" noChangeShapeType="1" noTextEdit="1"/>
                </p:cNvSpPr>
                <p:nvPr/>
              </p:nvSpPr>
              <p:spPr>
                <a:xfrm>
                  <a:off x="9380566" y="4277079"/>
                  <a:ext cx="295850" cy="735779"/>
                </a:xfrm>
                <a:prstGeom prst="rect">
                  <a:avLst/>
                </a:prstGeom>
                <a:blipFill>
                  <a:blip r:embed="rId33"/>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266272369"/>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animEffect transition="in" filter="wipe(left)">
                                      <p:cBhvr>
                                        <p:cTn id="7" dur="500"/>
                                        <p:tgtEl>
                                          <p:spTgt spid="297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wipe(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3"/>
                                        </p:tgtEl>
                                        <p:attrNameLst>
                                          <p:attrName>style.visibility</p:attrName>
                                        </p:attrNameLst>
                                      </p:cBhvr>
                                      <p:to>
                                        <p:strVal val="visible"/>
                                      </p:to>
                                    </p:set>
                                    <p:animEffect transition="in" filter="wipe(left)">
                                      <p:cBhvr>
                                        <p:cTn id="22" dur="500"/>
                                        <p:tgtEl>
                                          <p:spTgt spid="5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wipe(left)">
                                      <p:cBhvr>
                                        <p:cTn id="27" dur="500"/>
                                        <p:tgtEl>
                                          <p:spTgt spid="4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left)">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49"/>
                                        </p:tgtEl>
                                        <p:attrNameLst>
                                          <p:attrName>style.visibility</p:attrName>
                                        </p:attrNameLst>
                                      </p:cBhvr>
                                      <p:to>
                                        <p:strVal val="visible"/>
                                      </p:to>
                                    </p:set>
                                    <p:animEffect transition="in" filter="wipe(left)">
                                      <p:cBhvr>
                                        <p:cTn id="37" dur="500"/>
                                        <p:tgtEl>
                                          <p:spTgt spid="4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wipe(left)">
                                      <p:cBhvr>
                                        <p:cTn id="42" dur="500"/>
                                        <p:tgtEl>
                                          <p:spTgt spid="5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wipe(left)">
                                      <p:cBhvr>
                                        <p:cTn id="47" dur="500"/>
                                        <p:tgtEl>
                                          <p:spTgt spid="5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grpId="0" nodeType="clickEffect">
                                  <p:stCondLst>
                                    <p:cond delay="0"/>
                                  </p:stCondLst>
                                  <p:childTnLst>
                                    <p:set>
                                      <p:cBhvr>
                                        <p:cTn id="51" dur="1" fill="hold">
                                          <p:stCondLst>
                                            <p:cond delay="0"/>
                                          </p:stCondLst>
                                        </p:cTn>
                                        <p:tgtEl>
                                          <p:spTgt spid="51"/>
                                        </p:tgtEl>
                                        <p:attrNameLst>
                                          <p:attrName>style.visibility</p:attrName>
                                        </p:attrNameLst>
                                      </p:cBhvr>
                                      <p:to>
                                        <p:strVal val="visible"/>
                                      </p:to>
                                    </p:set>
                                    <p:animEffect transition="in" filter="wipe(left)">
                                      <p:cBhvr>
                                        <p:cTn id="52" dur="500"/>
                                        <p:tgtEl>
                                          <p:spTgt spid="5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grpId="0" nodeType="clickEffect">
                                  <p:stCondLst>
                                    <p:cond delay="0"/>
                                  </p:stCondLst>
                                  <p:childTnLst>
                                    <p:set>
                                      <p:cBhvr>
                                        <p:cTn id="56" dur="1" fill="hold">
                                          <p:stCondLst>
                                            <p:cond delay="0"/>
                                          </p:stCondLst>
                                        </p:cTn>
                                        <p:tgtEl>
                                          <p:spTgt spid="52"/>
                                        </p:tgtEl>
                                        <p:attrNameLst>
                                          <p:attrName>style.visibility</p:attrName>
                                        </p:attrNameLst>
                                      </p:cBhvr>
                                      <p:to>
                                        <p:strVal val="visible"/>
                                      </p:to>
                                    </p:set>
                                    <p:animEffect transition="in" filter="wipe(left)">
                                      <p:cBhvr>
                                        <p:cTn id="57" dur="500"/>
                                        <p:tgtEl>
                                          <p:spTgt spid="52"/>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56"/>
                                        </p:tgtEl>
                                        <p:attrNameLst>
                                          <p:attrName>style.visibility</p:attrName>
                                        </p:attrNameLst>
                                      </p:cBhvr>
                                      <p:to>
                                        <p:strVal val="visible"/>
                                      </p:to>
                                    </p:set>
                                    <p:animEffect transition="in" filter="wipe(left)">
                                      <p:cBhvr>
                                        <p:cTn id="6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47" grpId="0"/>
      <p:bldP spid="2" grpId="0"/>
      <p:bldP spid="48" grpId="0"/>
      <p:bldP spid="49" grpId="0"/>
      <p:bldP spid="50" grpId="0"/>
      <p:bldP spid="51" grpId="0"/>
      <p:bldP spid="52" grpId="0"/>
      <p:bldP spid="53" grpId="0"/>
      <p:bldP spid="54" grpId="0"/>
      <p:bldP spid="55" grpId="0"/>
      <p:bldP spid="5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8" name="组合 27"/>
          <p:cNvGrpSpPr>
            <a:grpSpLocks/>
          </p:cNvGrpSpPr>
          <p:nvPr/>
        </p:nvGrpSpPr>
        <p:grpSpPr bwMode="auto">
          <a:xfrm>
            <a:off x="10768013" y="228600"/>
            <a:ext cx="1103312" cy="1103312"/>
            <a:chOff x="1161143" y="1538514"/>
            <a:chExt cx="1103086" cy="1103086"/>
          </a:xfrm>
        </p:grpSpPr>
        <p:sp>
          <p:nvSpPr>
            <p:cNvPr id="29" name="圆角矩形 7"/>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文本框 8"/>
            <p:cNvSpPr txBox="1">
              <a:spLocks noChangeArrowheads="1"/>
            </p:cNvSpPr>
            <p:nvPr/>
          </p:nvSpPr>
          <p:spPr bwMode="auto">
            <a:xfrm>
              <a:off x="1342571" y="1674332"/>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1" name="组合 30"/>
          <p:cNvGrpSpPr>
            <a:grpSpLocks/>
          </p:cNvGrpSpPr>
          <p:nvPr/>
        </p:nvGrpSpPr>
        <p:grpSpPr bwMode="auto">
          <a:xfrm>
            <a:off x="10768012" y="2016818"/>
            <a:ext cx="1103312" cy="1103312"/>
            <a:chOff x="1161143" y="1538514"/>
            <a:chExt cx="1103086" cy="1103086"/>
          </a:xfrm>
        </p:grpSpPr>
        <p:sp>
          <p:nvSpPr>
            <p:cNvPr id="32" name="圆角矩形 10"/>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3" name="文本框 11"/>
            <p:cNvSpPr txBox="1">
              <a:spLocks noChangeArrowheads="1"/>
            </p:cNvSpPr>
            <p:nvPr/>
          </p:nvSpPr>
          <p:spPr bwMode="auto">
            <a:xfrm>
              <a:off x="1342571" y="1702908"/>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解</a:t>
              </a:r>
            </a:p>
          </p:txBody>
        </p:sp>
      </p:grpSp>
      <p:sp>
        <p:nvSpPr>
          <p:cNvPr id="21" name="矩形 8"/>
          <p:cNvSpPr>
            <a:spLocks noChangeArrowheads="1"/>
          </p:cNvSpPr>
          <p:nvPr/>
        </p:nvSpPr>
        <p:spPr bwMode="auto">
          <a:xfrm>
            <a:off x="2319618" y="377824"/>
            <a:ext cx="806151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a:solidFill>
                  <a:srgbClr val="0000FF"/>
                </a:solidFill>
                <a:latin typeface="Times New Roman" panose="02020603050405020304" pitchFamily="18" charset="0"/>
                <a:ea typeface="宋体" panose="02010600030101010101" pitchFamily="2" charset="-122"/>
              </a:defRPr>
            </a:lvl1pPr>
            <a:lvl2pPr marL="742950" indent="-285750" eaLnBrk="0" hangingPunct="0">
              <a:defRPr kumimoji="1" sz="2800">
                <a:solidFill>
                  <a:srgbClr val="0000FF"/>
                </a:solidFill>
                <a:latin typeface="Times New Roman" panose="02020603050405020304" pitchFamily="18" charset="0"/>
                <a:ea typeface="宋体" panose="02010600030101010101" pitchFamily="2" charset="-122"/>
              </a:defRPr>
            </a:lvl2pPr>
            <a:lvl3pPr marL="1143000" indent="-228600" eaLnBrk="0" hangingPunct="0">
              <a:defRPr kumimoji="1" sz="2800">
                <a:solidFill>
                  <a:srgbClr val="0000FF"/>
                </a:solidFill>
                <a:latin typeface="Times New Roman" panose="02020603050405020304" pitchFamily="18" charset="0"/>
                <a:ea typeface="宋体" panose="02010600030101010101" pitchFamily="2" charset="-122"/>
              </a:defRPr>
            </a:lvl3pPr>
            <a:lvl4pPr marL="1600200" indent="-228600" eaLnBrk="0" hangingPunct="0">
              <a:defRPr kumimoji="1" sz="2800">
                <a:solidFill>
                  <a:srgbClr val="0000FF"/>
                </a:solidFill>
                <a:latin typeface="Times New Roman" panose="02020603050405020304" pitchFamily="18" charset="0"/>
                <a:ea typeface="宋体" panose="02010600030101010101" pitchFamily="2" charset="-122"/>
              </a:defRPr>
            </a:lvl4pPr>
            <a:lvl5pPr marL="2057400" indent="-228600" eaLnBrk="0" hangingPunct="0">
              <a:defRPr kumimoji="1" sz="2800">
                <a:solidFill>
                  <a:srgbClr val="0000FF"/>
                </a:solidFill>
                <a:latin typeface="Times New Roman" panose="02020603050405020304" pitchFamily="18" charset="0"/>
                <a:ea typeface="宋体" panose="02010600030101010101" pitchFamily="2" charset="-122"/>
              </a:defRPr>
            </a:lvl5pPr>
            <a:lvl6pPr marL="25146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6pPr>
            <a:lvl7pPr marL="29718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7pPr>
            <a:lvl8pPr marL="34290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8pPr>
            <a:lvl9pPr marL="3886200" indent="-228600" eaLnBrk="0" fontAlgn="base" hangingPunct="0">
              <a:spcBef>
                <a:spcPct val="50000"/>
              </a:spcBef>
              <a:spcAft>
                <a:spcPct val="0"/>
              </a:spcAft>
              <a:defRPr kumimoji="1" sz="2800">
                <a:solidFill>
                  <a:srgbClr val="0000FF"/>
                </a:solidFill>
                <a:latin typeface="Times New Roman" panose="02020603050405020304" pitchFamily="18" charset="0"/>
                <a:ea typeface="宋体" panose="02010600030101010101" pitchFamily="2" charset="-122"/>
              </a:defRPr>
            </a:lvl9pPr>
          </a:lstStyle>
          <a:p>
            <a:pPr algn="just" eaLnBrk="1" hangingPunct="1"/>
            <a:r>
              <a:rPr lang="zh-CN" altLang="en-US" dirty="0">
                <a:ea typeface="微软雅黑" panose="020B0503020204020204" pitchFamily="34" charset="-122"/>
                <a:cs typeface="Times New Roman" panose="02020603050405020304" pitchFamily="18" charset="0"/>
              </a:rPr>
              <a:t>请分别写出质点系的动量守恒、动能守恒、机械能守恒和角动量守恒的条件。</a:t>
            </a:r>
          </a:p>
        </p:txBody>
      </p:sp>
      <p:sp>
        <p:nvSpPr>
          <p:cNvPr id="22" name="矩形 9"/>
          <p:cNvSpPr>
            <a:spLocks noChangeArrowheads="1"/>
          </p:cNvSpPr>
          <p:nvPr/>
        </p:nvSpPr>
        <p:spPr bwMode="auto">
          <a:xfrm>
            <a:off x="2319618" y="2016818"/>
            <a:ext cx="806151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答：动量守恒条件：质点系所受的合外力为零．</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动能守恒条件：外力和内力对质点系的各质点做的功之和为零．</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机械能守恒条件：外力对质点系做的功和系统内非保守内力做的功分别为零或其和为零．</a:t>
            </a:r>
          </a:p>
          <a:p>
            <a:pPr algn="just"/>
            <a:r>
              <a:rPr kumimoji="1" lang="zh-CN" altLang="en-US" sz="2800" dirty="0">
                <a:solidFill>
                  <a:srgbClr val="0000FF"/>
                </a:solidFill>
                <a:latin typeface="Times New Roman" panose="02020603050405020304" pitchFamily="18" charset="0"/>
                <a:ea typeface="微软雅黑" panose="020B0503020204020204" pitchFamily="34" charset="-122"/>
                <a:cs typeface="Times New Roman" panose="02020603050405020304" pitchFamily="18" charset="0"/>
              </a:rPr>
              <a:t>角动量守恒的条件：所受合外力矩为零。</a:t>
            </a:r>
          </a:p>
        </p:txBody>
      </p:sp>
    </p:spTree>
    <p:extLst>
      <p:ext uri="{BB962C8B-B14F-4D97-AF65-F5344CB8AC3E}">
        <p14:creationId xmlns:p14="http://schemas.microsoft.com/office/powerpoint/2010/main" val="5127067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750"/>
                                        <p:tgtEl>
                                          <p:spTgt spid="28"/>
                                        </p:tgtEl>
                                      </p:cBhvr>
                                    </p:animEffect>
                                    <p:anim calcmode="lin" valueType="num">
                                      <p:cBhvr>
                                        <p:cTn id="8" dur="750" fill="hold"/>
                                        <p:tgtEl>
                                          <p:spTgt spid="28"/>
                                        </p:tgtEl>
                                        <p:attrNameLst>
                                          <p:attrName>ppt_x</p:attrName>
                                        </p:attrNameLst>
                                      </p:cBhvr>
                                      <p:tavLst>
                                        <p:tav tm="0">
                                          <p:val>
                                            <p:strVal val="#ppt_x"/>
                                          </p:val>
                                        </p:tav>
                                        <p:tav tm="100000">
                                          <p:val>
                                            <p:strVal val="#ppt_x"/>
                                          </p:val>
                                        </p:tav>
                                      </p:tavLst>
                                    </p:anim>
                                    <p:anim calcmode="lin" valueType="num">
                                      <p:cBhvr>
                                        <p:cTn id="9" dur="750" fill="hold"/>
                                        <p:tgtEl>
                                          <p:spTgt spid="28"/>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750"/>
                                        <p:tgtEl>
                                          <p:spTgt spid="31"/>
                                        </p:tgtEl>
                                      </p:cBhvr>
                                    </p:animEffect>
                                    <p:anim calcmode="lin" valueType="num">
                                      <p:cBhvr>
                                        <p:cTn id="19" dur="750" fill="hold"/>
                                        <p:tgtEl>
                                          <p:spTgt spid="31"/>
                                        </p:tgtEl>
                                        <p:attrNameLst>
                                          <p:attrName>ppt_x</p:attrName>
                                        </p:attrNameLst>
                                      </p:cBhvr>
                                      <p:tavLst>
                                        <p:tav tm="0">
                                          <p:val>
                                            <p:strVal val="#ppt_x"/>
                                          </p:val>
                                        </p:tav>
                                        <p:tav tm="100000">
                                          <p:val>
                                            <p:strVal val="#ppt_x"/>
                                          </p:val>
                                        </p:tav>
                                      </p:tavLst>
                                    </p:anim>
                                    <p:anim calcmode="lin" valueType="num">
                                      <p:cBhvr>
                                        <p:cTn id="20" dur="75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wipe(left)">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动量守恒</a:t>
              </a:r>
            </a:p>
          </p:txBody>
        </p:sp>
      </p:grpSp>
      <p:grpSp>
        <p:nvGrpSpPr>
          <p:cNvPr id="37" name="组合 36"/>
          <p:cNvGrpSpPr>
            <a:grpSpLocks/>
          </p:cNvGrpSpPr>
          <p:nvPr/>
        </p:nvGrpSpPr>
        <p:grpSpPr bwMode="auto">
          <a:xfrm>
            <a:off x="1617663" y="2887663"/>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机械能守恒</a:t>
              </a:r>
            </a:p>
          </p:txBody>
        </p:sp>
      </p:grpSp>
      <p:grpSp>
        <p:nvGrpSpPr>
          <p:cNvPr id="38" name="组合 37"/>
          <p:cNvGrpSpPr>
            <a:grpSpLocks/>
          </p:cNvGrpSpPr>
          <p:nvPr/>
        </p:nvGrpSpPr>
        <p:grpSpPr bwMode="auto">
          <a:xfrm>
            <a:off x="1617663" y="3736975"/>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对转轴的角动量守恒</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动量、机械能和角动量都守恒</a:t>
              </a:r>
            </a:p>
          </p:txBody>
        </p:sp>
      </p:grpSp>
      <p:grpSp>
        <p:nvGrpSpPr>
          <p:cNvPr id="33" name="组合 32"/>
          <p:cNvGrpSpPr>
            <a:grpSpLocks/>
          </p:cNvGrpSpPr>
          <p:nvPr/>
        </p:nvGrpSpPr>
        <p:grpSpPr bwMode="auto">
          <a:xfrm>
            <a:off x="573787" y="3869097"/>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p:sp>
        <p:nvSpPr>
          <p:cNvPr id="25" name="文本框 24"/>
          <p:cNvSpPr txBox="1">
            <a:spLocks noChangeArrowheads="1"/>
          </p:cNvSpPr>
          <p:nvPr/>
        </p:nvSpPr>
        <p:spPr bwMode="auto">
          <a:xfrm>
            <a:off x="1811210" y="600044"/>
            <a:ext cx="8866187" cy="1384995"/>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一水平圆盘可绕通过其中心的固定铅直轴转动，盘上站着一个人，把人和圆盘取作系统，当此人在盘上随意走动时，若忽略轴的摩擦，则此系统</a:t>
            </a:r>
          </a:p>
        </p:txBody>
      </p:sp>
    </p:spTree>
    <p:extLst>
      <p:ext uri="{BB962C8B-B14F-4D97-AF65-F5344CB8AC3E}">
        <p14:creationId xmlns:p14="http://schemas.microsoft.com/office/powerpoint/2010/main" val="417765389"/>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组合 35"/>
          <p:cNvGrpSpPr>
            <a:grpSpLocks/>
          </p:cNvGrpSpPr>
          <p:nvPr/>
        </p:nvGrpSpPr>
        <p:grpSpPr bwMode="auto">
          <a:xfrm>
            <a:off x="1617663" y="2105025"/>
            <a:ext cx="8626474" cy="860425"/>
            <a:chOff x="1616982" y="2568618"/>
            <a:chExt cx="8626354" cy="859387"/>
          </a:xfrm>
        </p:grpSpPr>
        <p:grpSp>
          <p:nvGrpSpPr>
            <p:cNvPr id="71710" name="组合 3"/>
            <p:cNvGrpSpPr>
              <a:grpSpLocks/>
            </p:cNvGrpSpPr>
            <p:nvPr/>
          </p:nvGrpSpPr>
          <p:grpSpPr bwMode="auto">
            <a:xfrm>
              <a:off x="1616982" y="2568618"/>
              <a:ext cx="743946" cy="859387"/>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壹</a:t>
                </a:r>
              </a:p>
            </p:txBody>
          </p:sp>
        </p:grpSp>
        <p:sp>
          <p:nvSpPr>
            <p:cNvPr id="71711" name="文本框 18"/>
            <p:cNvSpPr txBox="1">
              <a:spLocks noChangeArrowheads="1"/>
            </p:cNvSpPr>
            <p:nvPr/>
          </p:nvSpPr>
          <p:spPr bwMode="auto">
            <a:xfrm>
              <a:off x="2547614" y="2801905"/>
              <a:ext cx="7695722" cy="522589"/>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匀速直线运动</a:t>
              </a:r>
            </a:p>
          </p:txBody>
        </p:sp>
      </p:grpSp>
      <p:grpSp>
        <p:nvGrpSpPr>
          <p:cNvPr id="37" name="组合 36"/>
          <p:cNvGrpSpPr>
            <a:grpSpLocks/>
          </p:cNvGrpSpPr>
          <p:nvPr/>
        </p:nvGrpSpPr>
        <p:grpSpPr bwMode="auto">
          <a:xfrm>
            <a:off x="1617663" y="2887663"/>
            <a:ext cx="8855074" cy="858837"/>
            <a:chOff x="1616982" y="3350397"/>
            <a:chExt cx="8854951" cy="859387"/>
          </a:xfrm>
        </p:grpSpPr>
        <p:grpSp>
          <p:nvGrpSpPr>
            <p:cNvPr id="71704" name="组合 8"/>
            <p:cNvGrpSpPr>
              <a:grpSpLocks/>
            </p:cNvGrpSpPr>
            <p:nvPr/>
          </p:nvGrpSpPr>
          <p:grpSpPr bwMode="auto">
            <a:xfrm>
              <a:off x="1616982" y="3350397"/>
              <a:ext cx="743946" cy="85938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贰</a:t>
                </a:r>
              </a:p>
            </p:txBody>
          </p:sp>
        </p:grpSp>
        <p:sp>
          <p:nvSpPr>
            <p:cNvPr id="71705" name="文本框 19"/>
            <p:cNvSpPr txBox="1">
              <a:spLocks noChangeArrowheads="1"/>
            </p:cNvSpPr>
            <p:nvPr/>
          </p:nvSpPr>
          <p:spPr bwMode="auto">
            <a:xfrm>
              <a:off x="2547614" y="3626513"/>
              <a:ext cx="7924319" cy="523555"/>
            </a:xfrm>
            <a:prstGeom prst="rect">
              <a:avLst/>
            </a:prstGeom>
            <a:noFill/>
            <a:ln w="9525">
              <a:noFill/>
              <a:miter lim="800000"/>
              <a:headEnd/>
              <a:tailEnd/>
            </a:ln>
          </p:spPr>
          <p:txBody>
            <a:bodyPr wrap="square">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变速直线运动</a:t>
              </a:r>
            </a:p>
          </p:txBody>
        </p:sp>
      </p:grpSp>
      <p:grpSp>
        <p:nvGrpSpPr>
          <p:cNvPr id="38" name="组合 37"/>
          <p:cNvGrpSpPr>
            <a:grpSpLocks/>
          </p:cNvGrpSpPr>
          <p:nvPr/>
        </p:nvGrpSpPr>
        <p:grpSpPr bwMode="auto">
          <a:xfrm>
            <a:off x="1617663" y="3736975"/>
            <a:ext cx="9059733" cy="858838"/>
            <a:chOff x="1616982" y="4199905"/>
            <a:chExt cx="9060553" cy="859387"/>
          </a:xfrm>
        </p:grpSpPr>
        <p:grpSp>
          <p:nvGrpSpPr>
            <p:cNvPr id="71698" name="组合 13"/>
            <p:cNvGrpSpPr>
              <a:grpSpLocks/>
            </p:cNvGrpSpPr>
            <p:nvPr/>
          </p:nvGrpSpPr>
          <p:grpSpPr bwMode="auto">
            <a:xfrm>
              <a:off x="1616982" y="4199905"/>
              <a:ext cx="743946" cy="859387"/>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p:sp>
          <p:nvSpPr>
            <p:cNvPr id="71699" name="文本框 20"/>
            <p:cNvSpPr txBox="1">
              <a:spLocks noChangeArrowheads="1"/>
            </p:cNvSpPr>
            <p:nvPr/>
          </p:nvSpPr>
          <p:spPr bwMode="auto">
            <a:xfrm>
              <a:off x="2547614" y="4480966"/>
              <a:ext cx="812992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抛物线运动</a:t>
              </a:r>
            </a:p>
          </p:txBody>
        </p:sp>
      </p:grpSp>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9" name="组合 38"/>
          <p:cNvGrpSpPr>
            <a:grpSpLocks/>
          </p:cNvGrpSpPr>
          <p:nvPr/>
        </p:nvGrpSpPr>
        <p:grpSpPr bwMode="auto">
          <a:xfrm>
            <a:off x="1617663" y="4591050"/>
            <a:ext cx="8740774" cy="858838"/>
            <a:chOff x="1616982" y="5054362"/>
            <a:chExt cx="8740823" cy="859387"/>
          </a:xfrm>
        </p:grpSpPr>
        <p:grpSp>
          <p:nvGrpSpPr>
            <p:cNvPr id="71690" name="组合 26"/>
            <p:cNvGrpSpPr>
              <a:grpSpLocks/>
            </p:cNvGrpSpPr>
            <p:nvPr/>
          </p:nvGrpSpPr>
          <p:grpSpPr bwMode="auto">
            <a:xfrm>
              <a:off x="1616982" y="5054362"/>
              <a:ext cx="743946" cy="859387"/>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肆</a:t>
                </a:r>
              </a:p>
            </p:txBody>
          </p:sp>
        </p:grpSp>
        <p:sp>
          <p:nvSpPr>
            <p:cNvPr id="71691" name="文本框 31"/>
            <p:cNvSpPr txBox="1">
              <a:spLocks noChangeArrowheads="1"/>
            </p:cNvSpPr>
            <p:nvPr/>
          </p:nvSpPr>
          <p:spPr bwMode="auto">
            <a:xfrm>
              <a:off x="2547614" y="5335423"/>
              <a:ext cx="7810191" cy="523554"/>
            </a:xfrm>
            <a:prstGeom prst="rect">
              <a:avLst/>
            </a:prstGeom>
            <a:noFill/>
            <a:ln w="9525">
              <a:noFill/>
              <a:miter lim="800000"/>
              <a:headEnd/>
              <a:tailEnd/>
            </a:ln>
          </p:spPr>
          <p:txBody>
            <a:bodyPr wrap="square">
              <a:spAutoFit/>
            </a:bodyPr>
            <a:lstStyle/>
            <a:p>
              <a:r>
                <a:rPr kumimoji="1" lang="zh-CN" altLang="en-US" sz="2800" dirty="0">
                  <a:solidFill>
                    <a:srgbClr val="0000FF"/>
                  </a:solidFill>
                  <a:latin typeface="微软雅黑" panose="020B0503020204020204" pitchFamily="34" charset="-122"/>
                  <a:ea typeface="微软雅黑" panose="020B0503020204020204" pitchFamily="34" charset="-122"/>
                </a:rPr>
                <a:t>一般曲线运动</a:t>
              </a:r>
            </a:p>
          </p:txBody>
        </p:sp>
      </p:grpSp>
      <p:grpSp>
        <p:nvGrpSpPr>
          <p:cNvPr id="33" name="组合 32"/>
          <p:cNvGrpSpPr>
            <a:grpSpLocks/>
          </p:cNvGrpSpPr>
          <p:nvPr/>
        </p:nvGrpSpPr>
        <p:grpSpPr bwMode="auto">
          <a:xfrm>
            <a:off x="753144" y="3014843"/>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11210" y="600044"/>
                <a:ext cx="8866187" cy="954107"/>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一质点在平面上运动，已知质点位置矢量的表示式为</a:t>
                </a:r>
                <a14:m>
                  <m:oMath xmlns:m="http://schemas.openxmlformats.org/officeDocument/2006/math">
                    <m:acc>
                      <m:accPr>
                        <m:chr m:val="⃑"/>
                        <m:ctrlPr>
                          <a:rPr kumimoji="1" lang="zh-CN" altLang="en-US" sz="2800" i="1" smtClean="0">
                            <a:solidFill>
                              <a:srgbClr val="0000FF"/>
                            </a:solidFill>
                            <a:latin typeface="Cambria Math"/>
                            <a:ea typeface="微软雅黑" panose="020B0503020204020204" pitchFamily="34" charset="-122"/>
                          </a:rPr>
                        </m:ctrlPr>
                      </m:accPr>
                      <m:e>
                        <m:r>
                          <a:rPr kumimoji="1" lang="en-US" altLang="zh-CN" sz="2800" b="0" i="1" smtClean="0">
                            <a:solidFill>
                              <a:srgbClr val="0000FF"/>
                            </a:solidFill>
                            <a:latin typeface="Cambria Math" panose="02040503050406030204" pitchFamily="18" charset="0"/>
                            <a:ea typeface="微软雅黑" panose="020B0503020204020204" pitchFamily="34" charset="-122"/>
                          </a:rPr>
                          <m:t>𝑟</m:t>
                        </m:r>
                      </m:e>
                    </m:acc>
                    <m:r>
                      <a:rPr kumimoji="1" lang="en-US" altLang="zh-CN" sz="2800" b="0" i="1" smtClean="0">
                        <a:solidFill>
                          <a:srgbClr val="0000FF"/>
                        </a:solidFill>
                        <a:latin typeface="Cambria Math" panose="02040503050406030204" pitchFamily="18" charset="0"/>
                        <a:ea typeface="微软雅黑" panose="020B0503020204020204" pitchFamily="34" charset="-122"/>
                      </a:rPr>
                      <m:t>=</m:t>
                    </m:r>
                    <m:r>
                      <a:rPr kumimoji="1" lang="en-US" altLang="zh-CN" sz="2800" b="0" i="1" smtClean="0">
                        <a:solidFill>
                          <a:srgbClr val="0000FF"/>
                        </a:solidFill>
                        <a:latin typeface="Cambria Math" panose="02040503050406030204" pitchFamily="18" charset="0"/>
                        <a:ea typeface="微软雅黑" panose="020B0503020204020204" pitchFamily="34" charset="-122"/>
                      </a:rPr>
                      <m:t>𝑎</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acc>
                      <m:accPr>
                        <m:chr m:val="⃑"/>
                        <m:ctrlPr>
                          <a:rPr kumimoji="1" lang="zh-CN" altLang="en-US" sz="2800" i="1">
                            <a:solidFill>
                              <a:srgbClr val="0000FF"/>
                            </a:solidFill>
                            <a:latin typeface="Cambria Math"/>
                            <a:ea typeface="微软雅黑" panose="020B0503020204020204" pitchFamily="34" charset="-122"/>
                          </a:rPr>
                        </m:ctrlPr>
                      </m:accPr>
                      <m:e>
                        <m:r>
                          <a:rPr kumimoji="1" lang="en-US" altLang="zh-CN" sz="2800" b="0" i="1" smtClean="0">
                            <a:solidFill>
                              <a:srgbClr val="0000FF"/>
                            </a:solidFill>
                            <a:latin typeface="Cambria Math" panose="02040503050406030204" pitchFamily="18" charset="0"/>
                            <a:ea typeface="微软雅黑" panose="020B0503020204020204" pitchFamily="34" charset="-122"/>
                          </a:rPr>
                          <m:t>𝑖</m:t>
                        </m:r>
                      </m:e>
                    </m:acc>
                    <m:r>
                      <a:rPr kumimoji="1" lang="en-US" altLang="zh-CN" sz="2800" b="0" i="1" smtClean="0">
                        <a:solidFill>
                          <a:srgbClr val="0000FF"/>
                        </a:solidFill>
                        <a:latin typeface="Cambria Math" panose="02040503050406030204" pitchFamily="18" charset="0"/>
                        <a:ea typeface="微软雅黑" panose="020B0503020204020204" pitchFamily="34" charset="-122"/>
                      </a:rPr>
                      <m:t>+</m:t>
                    </m:r>
                    <m:r>
                      <a:rPr kumimoji="1" lang="en-US" altLang="zh-CN" sz="2800" b="0" i="1" smtClean="0">
                        <a:solidFill>
                          <a:srgbClr val="0000FF"/>
                        </a:solidFill>
                        <a:latin typeface="Cambria Math" panose="02040503050406030204" pitchFamily="18" charset="0"/>
                        <a:ea typeface="微软雅黑" panose="020B0503020204020204" pitchFamily="34" charset="-122"/>
                      </a:rPr>
                      <m:t>𝑏</m:t>
                    </m:r>
                    <m:sSup>
                      <m:sSupPr>
                        <m:ctrlPr>
                          <a:rPr lang="en-US" altLang="zh-CN" sz="2800" i="1">
                            <a:solidFill>
                              <a:srgbClr val="0000FF"/>
                            </a:solidFill>
                            <a:latin typeface="Cambria Math"/>
                          </a:rPr>
                        </m:ctrlPr>
                      </m:sSupPr>
                      <m:e>
                        <m:r>
                          <a:rPr lang="en-US" altLang="zh-CN" sz="2800" i="1">
                            <a:solidFill>
                              <a:srgbClr val="0000FF"/>
                            </a:solidFill>
                            <a:latin typeface="Cambria Math" panose="02040503050406030204" pitchFamily="18" charset="0"/>
                          </a:rPr>
                          <m:t>𝑡</m:t>
                        </m:r>
                      </m:e>
                      <m:sup>
                        <m:r>
                          <a:rPr lang="en-US" altLang="zh-CN" sz="2800" i="1">
                            <a:solidFill>
                              <a:srgbClr val="0000FF"/>
                            </a:solidFill>
                            <a:latin typeface="Cambria Math" panose="02040503050406030204" pitchFamily="18" charset="0"/>
                          </a:rPr>
                          <m:t>2</m:t>
                        </m:r>
                      </m:sup>
                    </m:sSup>
                    <m:acc>
                      <m:accPr>
                        <m:chr m:val="⃑"/>
                        <m:ctrlPr>
                          <a:rPr kumimoji="1" lang="zh-CN" altLang="en-US" sz="2800" i="1">
                            <a:solidFill>
                              <a:srgbClr val="0000FF"/>
                            </a:solidFill>
                            <a:latin typeface="Cambria Math"/>
                            <a:ea typeface="微软雅黑" panose="020B0503020204020204" pitchFamily="34" charset="-122"/>
                          </a:rPr>
                        </m:ctrlPr>
                      </m:accPr>
                      <m:e>
                        <m:r>
                          <a:rPr kumimoji="1" lang="en-US" altLang="zh-CN" sz="2800" b="0" i="1" smtClean="0">
                            <a:solidFill>
                              <a:srgbClr val="0000FF"/>
                            </a:solidFill>
                            <a:latin typeface="Cambria Math" panose="02040503050406030204" pitchFamily="18" charset="0"/>
                            <a:ea typeface="微软雅黑" panose="020B0503020204020204" pitchFamily="34" charset="-122"/>
                          </a:rPr>
                          <m:t>𝑗</m:t>
                        </m:r>
                      </m:e>
                    </m:acc>
                  </m:oMath>
                </a14:m>
                <a:r>
                  <a:rPr kumimoji="1" lang="zh-CN" altLang="en-US" sz="2800" dirty="0">
                    <a:solidFill>
                      <a:srgbClr val="0000FF"/>
                    </a:solidFill>
                    <a:latin typeface="微软雅黑" panose="020B0503020204020204" pitchFamily="34" charset="-122"/>
                    <a:ea typeface="微软雅黑" panose="020B0503020204020204" pitchFamily="34" charset="-122"/>
                  </a:rPr>
                  <a:t>，其中</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𝑎</m:t>
                    </m:r>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𝑏</m:t>
                    </m:r>
                  </m:oMath>
                </a14:m>
                <a:r>
                  <a:rPr kumimoji="1" lang="zh-CN" altLang="en-US" sz="2800" dirty="0">
                    <a:solidFill>
                      <a:srgbClr val="0000FF"/>
                    </a:solidFill>
                    <a:latin typeface="微软雅黑" panose="020B0503020204020204" pitchFamily="34" charset="-122"/>
                    <a:ea typeface="微软雅黑" panose="020B0503020204020204" pitchFamily="34" charset="-122"/>
                  </a:rPr>
                  <a:t>为常数。则该质点作</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11210" y="600044"/>
                <a:ext cx="8866187" cy="954107"/>
              </a:xfrm>
              <a:prstGeom prst="rect">
                <a:avLst/>
              </a:prstGeom>
              <a:blipFill>
                <a:blip r:embed="rId2"/>
                <a:stretch>
                  <a:fillRect l="-1375" t="-6369" r="-1375" b="-16561"/>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151304847"/>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childTnLst>
                          </p:cTn>
                        </p:par>
                        <p:par>
                          <p:cTn id="14" fill="hold">
                            <p:stCondLst>
                              <p:cond delay="1250"/>
                            </p:stCondLst>
                            <p:childTnLst>
                              <p:par>
                                <p:cTn id="15" presetID="22" presetClass="entr" presetSubtype="8" fill="hold" nodeType="after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wipe(left)">
                                      <p:cBhvr>
                                        <p:cTn id="17" dur="500"/>
                                        <p:tgtEl>
                                          <p:spTgt spid="36"/>
                                        </p:tgtEl>
                                      </p:cBhvr>
                                    </p:animEffect>
                                  </p:childTnLst>
                                </p:cTn>
                              </p:par>
                            </p:childTnLst>
                          </p:cTn>
                        </p:par>
                        <p:par>
                          <p:cTn id="18" fill="hold">
                            <p:stCondLst>
                              <p:cond delay="1750"/>
                            </p:stCondLst>
                            <p:childTnLst>
                              <p:par>
                                <p:cTn id="19" presetID="22" presetClass="entr" presetSubtype="8" fill="hold" nodeType="after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wipe(left)">
                                      <p:cBhvr>
                                        <p:cTn id="21" dur="500"/>
                                        <p:tgtEl>
                                          <p:spTgt spid="37"/>
                                        </p:tgtEl>
                                      </p:cBhvr>
                                    </p:animEffect>
                                  </p:childTnLst>
                                </p:cTn>
                              </p:par>
                            </p:childTnLst>
                          </p:cTn>
                        </p:par>
                        <p:par>
                          <p:cTn id="22" fill="hold">
                            <p:stCondLst>
                              <p:cond delay="2250"/>
                            </p:stCondLst>
                            <p:childTnLst>
                              <p:par>
                                <p:cTn id="23" presetID="22" presetClass="entr" presetSubtype="8"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wipe(left)">
                                      <p:cBhvr>
                                        <p:cTn id="29" dur="500"/>
                                        <p:tgtEl>
                                          <p:spTgt spid="3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0973" y="4089421"/>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11210" y="600044"/>
                <a:ext cx="8866187" cy="1384995"/>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某物体的运动规律为</a:t>
                </a:r>
                <a14:m>
                  <m:oMath xmlns:m="http://schemas.openxmlformats.org/officeDocument/2006/math">
                    <m:f>
                      <m:fPr>
                        <m:type m:val="lin"/>
                        <m:ctrlPr>
                          <a:rPr kumimoji="1" lang="en-US" altLang="zh-CN" sz="2800" b="0" i="1" smtClean="0">
                            <a:solidFill>
                              <a:srgbClr val="0000FF"/>
                            </a:solidFill>
                            <a:latin typeface="Cambria Math"/>
                            <a:ea typeface="微软雅黑" panose="020B0503020204020204" pitchFamily="34" charset="-122"/>
                          </a:rPr>
                        </m:ctrlPr>
                      </m:fPr>
                      <m:num>
                        <m:r>
                          <a:rPr kumimoji="1" lang="en-US" altLang="zh-CN" sz="2800" b="0" i="1" smtClean="0">
                            <a:solidFill>
                              <a:srgbClr val="0000FF"/>
                            </a:solidFill>
                            <a:latin typeface="Cambria Math" panose="02040503050406030204" pitchFamily="18" charset="0"/>
                            <a:ea typeface="微软雅黑" panose="020B0503020204020204" pitchFamily="34" charset="-122"/>
                          </a:rPr>
                          <m:t>𝑑𝑣</m:t>
                        </m:r>
                      </m:num>
                      <m:den>
                        <m:r>
                          <a:rPr kumimoji="1" lang="en-US" altLang="zh-CN" sz="2800" b="0" i="1" smtClean="0">
                            <a:solidFill>
                              <a:srgbClr val="0000FF"/>
                            </a:solidFill>
                            <a:latin typeface="Cambria Math" panose="02040503050406030204" pitchFamily="18" charset="0"/>
                            <a:ea typeface="微软雅黑" panose="020B0503020204020204" pitchFamily="34" charset="-122"/>
                          </a:rPr>
                          <m:t>𝑑𝑡</m:t>
                        </m:r>
                      </m:den>
                    </m:f>
                    <m:r>
                      <a:rPr kumimoji="1" lang="en-US" altLang="zh-CN" sz="2800" b="0" i="1" smtClean="0">
                        <a:solidFill>
                          <a:srgbClr val="0000FF"/>
                        </a:solidFill>
                        <a:latin typeface="Cambria Math" panose="02040503050406030204" pitchFamily="18" charset="0"/>
                        <a:ea typeface="微软雅黑" panose="020B0503020204020204" pitchFamily="34" charset="-122"/>
                      </a:rPr>
                      <m:t>=−</m:t>
                    </m:r>
                    <m:r>
                      <a:rPr kumimoji="1" lang="en-US" altLang="zh-CN" sz="2800" b="0" i="1" smtClean="0">
                        <a:solidFill>
                          <a:srgbClr val="0000FF"/>
                        </a:solidFill>
                        <a:latin typeface="Cambria Math" panose="02040503050406030204" pitchFamily="18" charset="0"/>
                        <a:ea typeface="微软雅黑" panose="020B0503020204020204" pitchFamily="34" charset="-122"/>
                      </a:rPr>
                      <m:t>𝑘</m:t>
                    </m:r>
                    <m:sSup>
                      <m:sSupPr>
                        <m:ctrlPr>
                          <a:rPr kumimoji="1" lang="en-US" altLang="zh-CN" sz="2800" b="0" i="1" smtClean="0">
                            <a:solidFill>
                              <a:srgbClr val="0000FF"/>
                            </a:solidFill>
                            <a:latin typeface="Cambria Math"/>
                            <a:ea typeface="微软雅黑" panose="020B0503020204020204" pitchFamily="34" charset="-122"/>
                          </a:rPr>
                        </m:ctrlPr>
                      </m:sSupPr>
                      <m:e>
                        <m:r>
                          <a:rPr kumimoji="1" lang="en-US" altLang="zh-CN" sz="2800" b="0" i="1" smtClean="0">
                            <a:solidFill>
                              <a:srgbClr val="0000FF"/>
                            </a:solidFill>
                            <a:latin typeface="Cambria Math" panose="02040503050406030204" pitchFamily="18" charset="0"/>
                            <a:ea typeface="微软雅黑" panose="020B0503020204020204" pitchFamily="34" charset="-122"/>
                          </a:rPr>
                          <m:t>𝑣</m:t>
                        </m:r>
                      </m:e>
                      <m:sup>
                        <m:r>
                          <a:rPr kumimoji="1" lang="en-US" altLang="zh-CN" sz="2800" b="0" i="1" smtClean="0">
                            <a:solidFill>
                              <a:srgbClr val="0000FF"/>
                            </a:solidFill>
                            <a:latin typeface="Cambria Math" panose="02040503050406030204" pitchFamily="18" charset="0"/>
                            <a:ea typeface="微软雅黑" panose="020B0503020204020204" pitchFamily="34" charset="-122"/>
                          </a:rPr>
                          <m:t>2</m:t>
                        </m:r>
                      </m:sup>
                    </m:sSup>
                    <m:r>
                      <a:rPr kumimoji="1" lang="en-US" altLang="zh-CN" sz="2800" b="0" i="1" smtClean="0">
                        <a:solidFill>
                          <a:srgbClr val="0000FF"/>
                        </a:solidFill>
                        <a:latin typeface="Cambria Math" panose="02040503050406030204" pitchFamily="18" charset="0"/>
                        <a:ea typeface="微软雅黑" panose="020B0503020204020204" pitchFamily="34" charset="-122"/>
                      </a:rPr>
                      <m:t>𝑡</m:t>
                    </m:r>
                  </m:oMath>
                </a14:m>
                <a:r>
                  <a:rPr kumimoji="1" lang="zh-CN" altLang="en-US" sz="2800" dirty="0">
                    <a:solidFill>
                      <a:srgbClr val="0000FF"/>
                    </a:solidFill>
                    <a:latin typeface="微软雅黑" panose="020B0503020204020204" pitchFamily="34" charset="-122"/>
                    <a:ea typeface="微软雅黑" panose="020B0503020204020204" pitchFamily="34" charset="-122"/>
                  </a:rPr>
                  <a:t>，式中的</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𝑘</m:t>
                    </m:r>
                  </m:oMath>
                </a14:m>
                <a:r>
                  <a:rPr kumimoji="1" lang="zh-CN" altLang="en-US" sz="2800" dirty="0">
                    <a:solidFill>
                      <a:srgbClr val="0000FF"/>
                    </a:solidFill>
                    <a:latin typeface="微软雅黑" panose="020B0503020204020204" pitchFamily="34" charset="-122"/>
                    <a:ea typeface="微软雅黑" panose="020B0503020204020204" pitchFamily="34" charset="-122"/>
                  </a:rPr>
                  <a:t>为大于零的常数，当</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𝑡</m:t>
                    </m:r>
                    <m:r>
                      <a:rPr kumimoji="1" lang="en-US" altLang="zh-CN" sz="2800" b="0" i="1" smtClean="0">
                        <a:solidFill>
                          <a:srgbClr val="0000FF"/>
                        </a:solidFill>
                        <a:latin typeface="Cambria Math" panose="02040503050406030204" pitchFamily="18" charset="0"/>
                        <a:ea typeface="微软雅黑" panose="020B0503020204020204" pitchFamily="34" charset="-122"/>
                      </a:rPr>
                      <m:t>=0</m:t>
                    </m:r>
                  </m:oMath>
                </a14:m>
                <a:r>
                  <a:rPr kumimoji="1" lang="zh-CN" altLang="en-US" sz="2800" dirty="0">
                    <a:solidFill>
                      <a:srgbClr val="0000FF"/>
                    </a:solidFill>
                    <a:latin typeface="微软雅黑" panose="020B0503020204020204" pitchFamily="34" charset="-122"/>
                    <a:ea typeface="微软雅黑" panose="020B0503020204020204" pitchFamily="34" charset="-122"/>
                  </a:rPr>
                  <a:t>时，初速为</a:t>
                </a:r>
                <a14:m>
                  <m:oMath xmlns:m="http://schemas.openxmlformats.org/officeDocument/2006/math">
                    <m:sSub>
                      <m:sSubPr>
                        <m:ctrlPr>
                          <a:rPr kumimoji="1" lang="en-US" altLang="zh-CN" sz="2800" i="1" smtClean="0">
                            <a:solidFill>
                              <a:srgbClr val="0000FF"/>
                            </a:solidFill>
                            <a:latin typeface="Cambria Math"/>
                            <a:ea typeface="微软雅黑" panose="020B0503020204020204" pitchFamily="34" charset="-122"/>
                          </a:rPr>
                        </m:ctrlPr>
                      </m:sSubPr>
                      <m:e>
                        <m:r>
                          <a:rPr kumimoji="1" lang="en-US" altLang="zh-CN" sz="2800" b="0" i="1" smtClean="0">
                            <a:solidFill>
                              <a:srgbClr val="0000FF"/>
                            </a:solidFill>
                            <a:latin typeface="Cambria Math" panose="02040503050406030204" pitchFamily="18" charset="0"/>
                            <a:ea typeface="微软雅黑" panose="020B0503020204020204" pitchFamily="34" charset="-122"/>
                          </a:rPr>
                          <m:t>𝑣</m:t>
                        </m:r>
                      </m:e>
                      <m:sub>
                        <m:r>
                          <a:rPr kumimoji="1" lang="en-US" altLang="zh-CN" sz="2800" b="0" i="1" smtClean="0">
                            <a:solidFill>
                              <a:srgbClr val="0000FF"/>
                            </a:solidFill>
                            <a:latin typeface="Cambria Math" panose="02040503050406030204" pitchFamily="18" charset="0"/>
                            <a:ea typeface="微软雅黑" panose="020B0503020204020204" pitchFamily="34" charset="-122"/>
                          </a:rPr>
                          <m:t>0</m:t>
                        </m:r>
                      </m:sub>
                    </m:sSub>
                  </m:oMath>
                </a14:m>
                <a:r>
                  <a:rPr kumimoji="1" lang="zh-CN" altLang="en-US" sz="2800" dirty="0">
                    <a:solidFill>
                      <a:srgbClr val="0000FF"/>
                    </a:solidFill>
                    <a:latin typeface="微软雅黑" panose="020B0503020204020204" pitchFamily="34" charset="-122"/>
                    <a:ea typeface="微软雅黑" panose="020B0503020204020204" pitchFamily="34" charset="-122"/>
                  </a:rPr>
                  <a:t>，则速度</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𝑣</m:t>
                    </m:r>
                  </m:oMath>
                </a14:m>
                <a:r>
                  <a:rPr kumimoji="1" lang="zh-CN" altLang="en-US" sz="2800" dirty="0">
                    <a:solidFill>
                      <a:srgbClr val="0000FF"/>
                    </a:solidFill>
                    <a:latin typeface="微软雅黑" panose="020B0503020204020204" pitchFamily="34" charset="-122"/>
                    <a:ea typeface="微软雅黑" panose="020B0503020204020204" pitchFamily="34" charset="-122"/>
                  </a:rPr>
                  <a:t>与时间</a:t>
                </a:r>
                <a14:m>
                  <m:oMath xmlns:m="http://schemas.openxmlformats.org/officeDocument/2006/math">
                    <m:r>
                      <a:rPr kumimoji="1" lang="en-US" altLang="zh-CN" sz="2800" i="1">
                        <a:solidFill>
                          <a:srgbClr val="0000FF"/>
                        </a:solidFill>
                        <a:latin typeface="Cambria Math" panose="02040503050406030204" pitchFamily="18" charset="0"/>
                        <a:ea typeface="微软雅黑" panose="020B0503020204020204" pitchFamily="34" charset="-122"/>
                      </a:rPr>
                      <m:t>𝑡</m:t>
                    </m:r>
                  </m:oMath>
                </a14:m>
                <a:r>
                  <a:rPr kumimoji="1" lang="zh-CN" altLang="en-US" sz="2800" dirty="0">
                    <a:solidFill>
                      <a:srgbClr val="0000FF"/>
                    </a:solidFill>
                    <a:latin typeface="微软雅黑" panose="020B0503020204020204" pitchFamily="34" charset="-122"/>
                    <a:ea typeface="微软雅黑" panose="020B0503020204020204" pitchFamily="34" charset="-122"/>
                  </a:rPr>
                  <a:t>的函数关系为</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11210" y="600044"/>
                <a:ext cx="8866187" cy="1384995"/>
              </a:xfrm>
              <a:prstGeom prst="rect">
                <a:avLst/>
              </a:prstGeom>
              <a:blipFill>
                <a:blip r:embed="rId2"/>
                <a:stretch>
                  <a:fillRect l="-1375" t="-4386" r="-1375" b="-10965"/>
                </a:stretch>
              </a:blipFill>
              <a:ln w="9525">
                <a:noFill/>
                <a:miter lim="800000"/>
                <a:headEnd/>
                <a:tailEnd/>
              </a:ln>
            </p:spPr>
            <p:txBody>
              <a:bodyPr/>
              <a:lstStyle/>
              <a:p>
                <a:r>
                  <a:rPr lang="zh-CN" altLang="en-US">
                    <a:noFill/>
                  </a:rPr>
                  <a:t> </a:t>
                </a:r>
              </a:p>
            </p:txBody>
          </p:sp>
        </mc:Fallback>
      </mc:AlternateContent>
      <p:grpSp>
        <p:nvGrpSpPr>
          <p:cNvPr id="3" name="组合 2"/>
          <p:cNvGrpSpPr/>
          <p:nvPr/>
        </p:nvGrpSpPr>
        <p:grpSpPr>
          <a:xfrm>
            <a:off x="1617662" y="2105025"/>
            <a:ext cx="3209973" cy="865000"/>
            <a:chOff x="1617662" y="2105025"/>
            <a:chExt cx="3209973" cy="865000"/>
          </a:xfrm>
        </p:grpSpPr>
        <p:grpSp>
          <p:nvGrpSpPr>
            <p:cNvPr id="71710" name="组合 3"/>
            <p:cNvGrpSpPr>
              <a:grpSpLocks/>
            </p:cNvGrpSpPr>
            <p:nvPr/>
          </p:nvGrpSpPr>
          <p:grpSpPr bwMode="auto">
            <a:xfrm>
              <a:off x="1617662" y="2105025"/>
              <a:ext cx="743956" cy="860425"/>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2" name="文本框 1"/>
                <p:cNvSpPr txBox="1"/>
                <p:nvPr/>
              </p:nvSpPr>
              <p:spPr>
                <a:xfrm>
                  <a:off x="2481800" y="2163394"/>
                  <a:ext cx="2345835"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
                          <m:sSubPr>
                            <m:ctrlPr>
                              <a:rPr kumimoji="1" lang="en-US" altLang="zh-CN" sz="2800" i="1">
                                <a:solidFill>
                                  <a:srgbClr val="0000FF"/>
                                </a:solidFill>
                                <a:latin typeface="Cambria Math"/>
                                <a:ea typeface="微软雅黑" panose="020B0503020204020204" pitchFamily="34" charset="-122"/>
                              </a:rPr>
                            </m:ctrlPr>
                          </m:sSubPr>
                          <m:e>
                            <m:r>
                              <a:rPr kumimoji="1" lang="en-US" altLang="zh-CN" sz="2800" i="1">
                                <a:solidFill>
                                  <a:srgbClr val="0000FF"/>
                                </a:solidFill>
                                <a:latin typeface="Cambria Math" panose="02040503050406030204" pitchFamily="18" charset="0"/>
                                <a:ea typeface="微软雅黑" panose="020B0503020204020204" pitchFamily="34" charset="-122"/>
                              </a:rPr>
                              <m:t>𝑣</m:t>
                            </m:r>
                          </m:e>
                          <m:sub>
                            <m:r>
                              <a:rPr kumimoji="1" lang="en-US" altLang="zh-CN" sz="2800" i="1">
                                <a:solidFill>
                                  <a:srgbClr val="0000FF"/>
                                </a:solidFill>
                                <a:latin typeface="Cambria Math" panose="02040503050406030204" pitchFamily="18" charset="0"/>
                                <a:ea typeface="微软雅黑" panose="020B0503020204020204" pitchFamily="34" charset="-122"/>
                              </a:rPr>
                              <m:t>0</m:t>
                            </m:r>
                          </m:sub>
                        </m:sSub>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481800" y="2163394"/>
                  <a:ext cx="2345835" cy="806631"/>
                </a:xfrm>
                <a:prstGeom prst="rect">
                  <a:avLst/>
                </a:prstGeom>
                <a:blipFill>
                  <a:blip r:embed="rId3"/>
                  <a:stretch>
                    <a:fillRect/>
                  </a:stretch>
                </a:blipFill>
              </p:spPr>
              <p:txBody>
                <a:bodyPr/>
                <a:lstStyle/>
                <a:p>
                  <a:r>
                    <a:rPr lang="zh-CN" altLang="en-US">
                      <a:noFill/>
                    </a:rPr>
                    <a:t> </a:t>
                  </a:r>
                </a:p>
              </p:txBody>
            </p:sp>
          </mc:Fallback>
        </mc:AlternateContent>
      </p:grpSp>
      <p:grpSp>
        <p:nvGrpSpPr>
          <p:cNvPr id="4" name="组合 3"/>
          <p:cNvGrpSpPr/>
          <p:nvPr/>
        </p:nvGrpSpPr>
        <p:grpSpPr>
          <a:xfrm>
            <a:off x="1617662" y="3056126"/>
            <a:ext cx="3537499" cy="904694"/>
            <a:chOff x="1617662" y="3056126"/>
            <a:chExt cx="3537499" cy="904694"/>
          </a:xfrm>
        </p:grpSpPr>
        <p:grpSp>
          <p:nvGrpSpPr>
            <p:cNvPr id="71704" name="组合 8"/>
            <p:cNvGrpSpPr>
              <a:grpSpLocks/>
            </p:cNvGrpSpPr>
            <p:nvPr/>
          </p:nvGrpSpPr>
          <p:grpSpPr bwMode="auto">
            <a:xfrm>
              <a:off x="1617662" y="3101983"/>
              <a:ext cx="743956" cy="85883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40" name="文本框 39"/>
                <p:cNvSpPr txBox="1"/>
                <p:nvPr/>
              </p:nvSpPr>
              <p:spPr>
                <a:xfrm>
                  <a:off x="2481800" y="3056126"/>
                  <a:ext cx="2673361" cy="806631"/>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r>
                          <a:rPr lang="en-US" altLang="zh-CN" sz="2800" b="0" i="1" smtClean="0">
                            <a:solidFill>
                              <a:srgbClr val="0000FF"/>
                            </a:solidFill>
                            <a:latin typeface="Cambria Math" panose="02040503050406030204" pitchFamily="18" charset="0"/>
                            <a:ea typeface="+mn-ea"/>
                          </a:rPr>
                          <m:t>𝑣</m:t>
                        </m:r>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sSub>
                          <m:sSubPr>
                            <m:ctrlPr>
                              <a:rPr kumimoji="1" lang="en-US" altLang="zh-CN" sz="2800" i="1">
                                <a:solidFill>
                                  <a:srgbClr val="0000FF"/>
                                </a:solidFill>
                                <a:latin typeface="Cambria Math"/>
                                <a:ea typeface="微软雅黑" panose="020B0503020204020204" pitchFamily="34" charset="-122"/>
                              </a:rPr>
                            </m:ctrlPr>
                          </m:sSubPr>
                          <m:e>
                            <m:r>
                              <a:rPr kumimoji="1" lang="en-US" altLang="zh-CN" sz="2800" i="1">
                                <a:solidFill>
                                  <a:srgbClr val="0000FF"/>
                                </a:solidFill>
                                <a:latin typeface="Cambria Math" panose="02040503050406030204" pitchFamily="18" charset="0"/>
                                <a:ea typeface="微软雅黑" panose="020B0503020204020204" pitchFamily="34" charset="-122"/>
                              </a:rPr>
                              <m:t>𝑣</m:t>
                            </m:r>
                          </m:e>
                          <m:sub>
                            <m:r>
                              <a:rPr kumimoji="1" lang="en-US" altLang="zh-CN" sz="2800" i="1">
                                <a:solidFill>
                                  <a:srgbClr val="0000FF"/>
                                </a:solidFill>
                                <a:latin typeface="Cambria Math" panose="02040503050406030204" pitchFamily="18" charset="0"/>
                                <a:ea typeface="微软雅黑" panose="020B0503020204020204" pitchFamily="34" charset="-122"/>
                              </a:rPr>
                              <m:t>0</m:t>
                            </m:r>
                          </m:sub>
                        </m:sSub>
                      </m:oMath>
                    </m:oMathPara>
                  </a14:m>
                  <a:endParaRPr lang="zh-CN" altLang="en-US" sz="2800" dirty="0">
                    <a:solidFill>
                      <a:srgbClr val="0000FF"/>
                    </a:solidFill>
                    <a:latin typeface="+mn-lt"/>
                    <a:ea typeface="+mn-ea"/>
                  </a:endParaRPr>
                </a:p>
              </p:txBody>
            </p:sp>
          </mc:Choice>
          <mc:Fallback xmlns="">
            <p:sp>
              <p:nvSpPr>
                <p:cNvPr id="40" name="文本框 39"/>
                <p:cNvSpPr txBox="1">
                  <a:spLocks noRot="1" noChangeAspect="1" noMove="1" noResize="1" noEditPoints="1" noAdjustHandles="1" noChangeArrowheads="1" noChangeShapeType="1" noTextEdit="1"/>
                </p:cNvSpPr>
                <p:nvPr/>
              </p:nvSpPr>
              <p:spPr>
                <a:xfrm>
                  <a:off x="2481800" y="3056126"/>
                  <a:ext cx="2673361" cy="806631"/>
                </a:xfrm>
                <a:prstGeom prst="rect">
                  <a:avLst/>
                </a:prstGeom>
                <a:blipFill>
                  <a:blip r:embed="rId4"/>
                  <a:stretch>
                    <a:fillRect/>
                  </a:stretch>
                </a:blipFill>
              </p:spPr>
              <p:txBody>
                <a:bodyPr/>
                <a:lstStyle/>
                <a:p>
                  <a:r>
                    <a:rPr lang="zh-CN" altLang="en-US">
                      <a:noFill/>
                    </a:rPr>
                    <a:t> </a:t>
                  </a:r>
                </a:p>
              </p:txBody>
            </p:sp>
          </mc:Fallback>
        </mc:AlternateContent>
      </p:grpSp>
      <p:grpSp>
        <p:nvGrpSpPr>
          <p:cNvPr id="5" name="组合 4"/>
          <p:cNvGrpSpPr/>
          <p:nvPr/>
        </p:nvGrpSpPr>
        <p:grpSpPr>
          <a:xfrm>
            <a:off x="1617664" y="4013907"/>
            <a:ext cx="3209971" cy="882614"/>
            <a:chOff x="1617664" y="4013907"/>
            <a:chExt cx="3209971" cy="882614"/>
          </a:xfrm>
        </p:grpSpPr>
        <p:grpSp>
          <p:nvGrpSpPr>
            <p:cNvPr id="71698" name="组合 13"/>
            <p:cNvGrpSpPr>
              <a:grpSpLocks/>
            </p:cNvGrpSpPr>
            <p:nvPr/>
          </p:nvGrpSpPr>
          <p:grpSpPr bwMode="auto">
            <a:xfrm>
              <a:off x="1617664" y="4037023"/>
              <a:ext cx="743879" cy="858838"/>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41" name="文本框 40"/>
                <p:cNvSpPr txBox="1"/>
                <p:nvPr/>
              </p:nvSpPr>
              <p:spPr>
                <a:xfrm>
                  <a:off x="2481800" y="4013907"/>
                  <a:ext cx="2345835" cy="88261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𝑣</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sSub>
                              <m:sSubPr>
                                <m:ctrlPr>
                                  <a:rPr kumimoji="1" lang="en-US" altLang="zh-CN" sz="2800" i="1">
                                    <a:solidFill>
                                      <a:srgbClr val="0000FF"/>
                                    </a:solidFill>
                                    <a:latin typeface="Cambria Math"/>
                                    <a:ea typeface="微软雅黑" panose="020B0503020204020204" pitchFamily="34" charset="-122"/>
                                  </a:rPr>
                                </m:ctrlPr>
                              </m:sSubPr>
                              <m:e>
                                <m:r>
                                  <a:rPr kumimoji="1" lang="en-US" altLang="zh-CN" sz="2800" i="1">
                                    <a:solidFill>
                                      <a:srgbClr val="0000FF"/>
                                    </a:solidFill>
                                    <a:latin typeface="Cambria Math" panose="02040503050406030204" pitchFamily="18" charset="0"/>
                                    <a:ea typeface="微软雅黑" panose="020B0503020204020204" pitchFamily="34" charset="-122"/>
                                  </a:rPr>
                                  <m:t>𝑣</m:t>
                                </m:r>
                              </m:e>
                              <m:sub>
                                <m:r>
                                  <a:rPr kumimoji="1" lang="en-US" altLang="zh-CN" sz="2800" i="1">
                                    <a:solidFill>
                                      <a:srgbClr val="0000FF"/>
                                    </a:solidFill>
                                    <a:latin typeface="Cambria Math" panose="02040503050406030204" pitchFamily="18" charset="0"/>
                                    <a:ea typeface="微软雅黑" panose="020B0503020204020204" pitchFamily="34" charset="-122"/>
                                  </a:rPr>
                                  <m:t>0</m:t>
                                </m:r>
                              </m:sub>
                            </m:sSub>
                          </m:den>
                        </m:f>
                      </m:oMath>
                    </m:oMathPara>
                  </a14:m>
                  <a:endParaRPr lang="zh-CN" altLang="en-US" sz="2800" dirty="0">
                    <a:solidFill>
                      <a:srgbClr val="0000FF"/>
                    </a:solidFill>
                    <a:latin typeface="+mn-lt"/>
                    <a:ea typeface="+mn-ea"/>
                  </a:endParaRPr>
                </a:p>
              </p:txBody>
            </p:sp>
          </mc:Choice>
          <mc:Fallback xmlns="">
            <p:sp>
              <p:nvSpPr>
                <p:cNvPr id="41" name="文本框 40"/>
                <p:cNvSpPr txBox="1">
                  <a:spLocks noRot="1" noChangeAspect="1" noMove="1" noResize="1" noEditPoints="1" noAdjustHandles="1" noChangeArrowheads="1" noChangeShapeType="1" noTextEdit="1"/>
                </p:cNvSpPr>
                <p:nvPr/>
              </p:nvSpPr>
              <p:spPr>
                <a:xfrm>
                  <a:off x="2481800" y="4013907"/>
                  <a:ext cx="2345835" cy="882614"/>
                </a:xfrm>
                <a:prstGeom prst="rect">
                  <a:avLst/>
                </a:prstGeom>
                <a:blipFill>
                  <a:blip r:embed="rId5"/>
                  <a:stretch>
                    <a:fillRect/>
                  </a:stretch>
                </a:blipFill>
              </p:spPr>
              <p:txBody>
                <a:bodyPr/>
                <a:lstStyle/>
                <a:p>
                  <a:r>
                    <a:rPr lang="zh-CN" altLang="en-US">
                      <a:noFill/>
                    </a:rPr>
                    <a:t> </a:t>
                  </a:r>
                </a:p>
              </p:txBody>
            </p:sp>
          </mc:Fallback>
        </mc:AlternateContent>
      </p:grpSp>
      <p:grpSp>
        <p:nvGrpSpPr>
          <p:cNvPr id="6" name="组合 5"/>
          <p:cNvGrpSpPr/>
          <p:nvPr/>
        </p:nvGrpSpPr>
        <p:grpSpPr>
          <a:xfrm>
            <a:off x="1617663" y="4944188"/>
            <a:ext cx="3537498" cy="882614"/>
            <a:chOff x="1617663" y="4944188"/>
            <a:chExt cx="3537498" cy="882614"/>
          </a:xfrm>
        </p:grpSpPr>
        <p:grpSp>
          <p:nvGrpSpPr>
            <p:cNvPr id="71690" name="组合 26"/>
            <p:cNvGrpSpPr>
              <a:grpSpLocks/>
            </p:cNvGrpSpPr>
            <p:nvPr/>
          </p:nvGrpSpPr>
          <p:grpSpPr bwMode="auto">
            <a:xfrm>
              <a:off x="1617663" y="4962538"/>
              <a:ext cx="743942" cy="858838"/>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42" name="文本框 41"/>
                <p:cNvSpPr txBox="1"/>
                <p:nvPr/>
              </p:nvSpPr>
              <p:spPr>
                <a:xfrm>
                  <a:off x="2481800" y="4944188"/>
                  <a:ext cx="2673361" cy="882614"/>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f>
                          <m:fPr>
                            <m:ctrlPr>
                              <a:rPr lang="en-US" altLang="zh-CN" sz="2800" i="1" smtClean="0">
                                <a:solidFill>
                                  <a:srgbClr val="0000FF"/>
                                </a:solidFill>
                                <a:latin typeface="Cambria Math"/>
                              </a:rPr>
                            </m:ctrlPr>
                          </m:fPr>
                          <m:num>
                            <m:r>
                              <a:rPr lang="en-US" altLang="zh-CN" sz="2800" i="1">
                                <a:solidFill>
                                  <a:srgbClr val="0000FF"/>
                                </a:solidFill>
                                <a:latin typeface="Cambria Math" panose="02040503050406030204" pitchFamily="18" charset="0"/>
                              </a:rPr>
                              <m:t>1</m:t>
                            </m:r>
                          </m:num>
                          <m:den>
                            <m:r>
                              <a:rPr lang="en-US" altLang="zh-CN" sz="2800" b="0" i="1" smtClean="0">
                                <a:solidFill>
                                  <a:srgbClr val="0000FF"/>
                                </a:solidFill>
                                <a:latin typeface="Cambria Math" panose="02040503050406030204" pitchFamily="18" charset="0"/>
                              </a:rPr>
                              <m:t>𝑣</m:t>
                            </m:r>
                          </m:den>
                        </m:f>
                        <m:r>
                          <a:rPr lang="en-US" altLang="zh-CN" sz="2800" b="0" i="1" smtClean="0">
                            <a:solidFill>
                              <a:srgbClr val="0000FF"/>
                            </a:solidFill>
                            <a:latin typeface="Cambria Math" panose="02040503050406030204" pitchFamily="18" charset="0"/>
                            <a:ea typeface="+mn-ea"/>
                          </a:rPr>
                          <m:t>=−</m:t>
                        </m:r>
                        <m:f>
                          <m:fPr>
                            <m:ctrlPr>
                              <a:rPr lang="en-US" altLang="zh-CN" sz="2800" b="0" i="1" smtClean="0">
                                <a:solidFill>
                                  <a:srgbClr val="0000FF"/>
                                </a:solidFill>
                                <a:latin typeface="Cambria Math"/>
                                <a:ea typeface="+mn-ea"/>
                              </a:rPr>
                            </m:ctrlPr>
                          </m:fPr>
                          <m:num>
                            <m:r>
                              <a:rPr lang="en-US" altLang="zh-CN" sz="2800" b="0" i="1" smtClean="0">
                                <a:solidFill>
                                  <a:srgbClr val="0000FF"/>
                                </a:solidFill>
                                <a:latin typeface="Cambria Math" panose="02040503050406030204" pitchFamily="18" charset="0"/>
                                <a:ea typeface="+mn-ea"/>
                              </a:rPr>
                              <m:t>1</m:t>
                            </m:r>
                          </m:num>
                          <m:den>
                            <m:r>
                              <a:rPr lang="en-US" altLang="zh-CN" sz="2800" b="0" i="1" smtClean="0">
                                <a:solidFill>
                                  <a:srgbClr val="0000FF"/>
                                </a:solidFill>
                                <a:latin typeface="Cambria Math" panose="02040503050406030204" pitchFamily="18" charset="0"/>
                                <a:ea typeface="+mn-ea"/>
                              </a:rPr>
                              <m:t>2</m:t>
                            </m:r>
                          </m:den>
                        </m:f>
                        <m:r>
                          <a:rPr lang="en-US" altLang="zh-CN" sz="2800" b="0" i="1" smtClean="0">
                            <a:solidFill>
                              <a:srgbClr val="0000FF"/>
                            </a:solidFill>
                            <a:latin typeface="Cambria Math" panose="02040503050406030204" pitchFamily="18" charset="0"/>
                            <a:ea typeface="+mn-ea"/>
                          </a:rPr>
                          <m:t>𝑘</m:t>
                        </m:r>
                        <m:sSup>
                          <m:sSupPr>
                            <m:ctrlPr>
                              <a:rPr lang="en-US" altLang="zh-CN" sz="2800" b="0" i="1" smtClean="0">
                                <a:solidFill>
                                  <a:srgbClr val="0000FF"/>
                                </a:solidFill>
                                <a:latin typeface="Cambria Math"/>
                                <a:ea typeface="+mn-ea"/>
                              </a:rPr>
                            </m:ctrlPr>
                          </m:sSupPr>
                          <m:e>
                            <m:r>
                              <a:rPr lang="en-US" altLang="zh-CN" sz="2800" b="0" i="1" smtClean="0">
                                <a:solidFill>
                                  <a:srgbClr val="0000FF"/>
                                </a:solidFill>
                                <a:latin typeface="Cambria Math" panose="02040503050406030204" pitchFamily="18" charset="0"/>
                                <a:ea typeface="+mn-ea"/>
                              </a:rPr>
                              <m:t>𝑡</m:t>
                            </m:r>
                          </m:e>
                          <m:sup>
                            <m:r>
                              <a:rPr lang="en-US" altLang="zh-CN" sz="2800" b="0" i="1" smtClean="0">
                                <a:solidFill>
                                  <a:srgbClr val="0000FF"/>
                                </a:solidFill>
                                <a:latin typeface="Cambria Math" panose="02040503050406030204" pitchFamily="18" charset="0"/>
                                <a:ea typeface="+mn-ea"/>
                              </a:rPr>
                              <m:t>2</m:t>
                            </m:r>
                          </m:sup>
                        </m:sSup>
                        <m:r>
                          <a:rPr lang="en-US" altLang="zh-CN" sz="2800" b="0" i="1" smtClean="0">
                            <a:solidFill>
                              <a:srgbClr val="0000FF"/>
                            </a:solidFill>
                            <a:latin typeface="Cambria Math" panose="02040503050406030204" pitchFamily="18" charset="0"/>
                            <a:ea typeface="+mn-ea"/>
                          </a:rPr>
                          <m:t>+</m:t>
                        </m:r>
                        <m:f>
                          <m:fPr>
                            <m:ctrlPr>
                              <a:rPr lang="en-US" altLang="zh-CN" sz="2800" i="1">
                                <a:solidFill>
                                  <a:srgbClr val="0000FF"/>
                                </a:solidFill>
                                <a:latin typeface="Cambria Math"/>
                              </a:rPr>
                            </m:ctrlPr>
                          </m:fPr>
                          <m:num>
                            <m:r>
                              <a:rPr lang="en-US" altLang="zh-CN" sz="2800" i="1">
                                <a:solidFill>
                                  <a:srgbClr val="0000FF"/>
                                </a:solidFill>
                                <a:latin typeface="Cambria Math" panose="02040503050406030204" pitchFamily="18" charset="0"/>
                              </a:rPr>
                              <m:t>1</m:t>
                            </m:r>
                          </m:num>
                          <m:den>
                            <m:sSub>
                              <m:sSubPr>
                                <m:ctrlPr>
                                  <a:rPr kumimoji="1" lang="en-US" altLang="zh-CN" sz="2800" i="1">
                                    <a:solidFill>
                                      <a:srgbClr val="0000FF"/>
                                    </a:solidFill>
                                    <a:latin typeface="Cambria Math"/>
                                    <a:ea typeface="微软雅黑" panose="020B0503020204020204" pitchFamily="34" charset="-122"/>
                                  </a:rPr>
                                </m:ctrlPr>
                              </m:sSubPr>
                              <m:e>
                                <m:r>
                                  <a:rPr kumimoji="1" lang="en-US" altLang="zh-CN" sz="2800" i="1">
                                    <a:solidFill>
                                      <a:srgbClr val="0000FF"/>
                                    </a:solidFill>
                                    <a:latin typeface="Cambria Math" panose="02040503050406030204" pitchFamily="18" charset="0"/>
                                    <a:ea typeface="微软雅黑" panose="020B0503020204020204" pitchFamily="34" charset="-122"/>
                                  </a:rPr>
                                  <m:t>𝑣</m:t>
                                </m:r>
                              </m:e>
                              <m:sub>
                                <m:r>
                                  <a:rPr kumimoji="1" lang="en-US" altLang="zh-CN" sz="2800" i="1">
                                    <a:solidFill>
                                      <a:srgbClr val="0000FF"/>
                                    </a:solidFill>
                                    <a:latin typeface="Cambria Math" panose="02040503050406030204" pitchFamily="18" charset="0"/>
                                    <a:ea typeface="微软雅黑" panose="020B0503020204020204" pitchFamily="34" charset="-122"/>
                                  </a:rPr>
                                  <m:t>0</m:t>
                                </m:r>
                              </m:sub>
                            </m:sSub>
                          </m:den>
                        </m:f>
                      </m:oMath>
                    </m:oMathPara>
                  </a14:m>
                  <a:endParaRPr lang="zh-CN" altLang="en-US" sz="2800" dirty="0">
                    <a:solidFill>
                      <a:srgbClr val="0000FF"/>
                    </a:solidFill>
                    <a:latin typeface="+mn-lt"/>
                    <a:ea typeface="+mn-ea"/>
                  </a:endParaRPr>
                </a:p>
              </p:txBody>
            </p:sp>
          </mc:Choice>
          <mc:Fallback xmlns="">
            <p:sp>
              <p:nvSpPr>
                <p:cNvPr id="42" name="文本框 41"/>
                <p:cNvSpPr txBox="1">
                  <a:spLocks noRot="1" noChangeAspect="1" noMove="1" noResize="1" noEditPoints="1" noAdjustHandles="1" noChangeArrowheads="1" noChangeShapeType="1" noTextEdit="1"/>
                </p:cNvSpPr>
                <p:nvPr/>
              </p:nvSpPr>
              <p:spPr>
                <a:xfrm>
                  <a:off x="2481800" y="4944188"/>
                  <a:ext cx="2673361" cy="882614"/>
                </a:xfrm>
                <a:prstGeom prst="rect">
                  <a:avLst/>
                </a:prstGeom>
                <a:blipFill>
                  <a:blip r:embed="rId6"/>
                  <a:stretch>
                    <a:fillRect/>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1392616494"/>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a:grpSpLocks/>
          </p:cNvGrpSpPr>
          <p:nvPr/>
        </p:nvGrpSpPr>
        <p:grpSpPr bwMode="auto">
          <a:xfrm>
            <a:off x="695325" y="563563"/>
            <a:ext cx="1103313" cy="1103312"/>
            <a:chOff x="1161143" y="1538514"/>
            <a:chExt cx="1103086" cy="1103086"/>
          </a:xfrm>
        </p:grpSpPr>
        <p:sp>
          <p:nvSpPr>
            <p:cNvPr id="23" name="圆角矩形 22"/>
            <p:cNvSpPr/>
            <p:nvPr/>
          </p:nvSpPr>
          <p:spPr>
            <a:xfrm>
              <a:off x="1161143" y="1538514"/>
              <a:ext cx="1103086" cy="1103086"/>
            </a:xfrm>
            <a:prstGeom prst="roundRect">
              <a:avLst>
                <a:gd name="adj" fmla="val 5729"/>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97" name="文本框 23"/>
            <p:cNvSpPr txBox="1">
              <a:spLocks noChangeArrowheads="1"/>
            </p:cNvSpPr>
            <p:nvPr/>
          </p:nvSpPr>
          <p:spPr bwMode="auto">
            <a:xfrm>
              <a:off x="1342571" y="1660044"/>
              <a:ext cx="740229" cy="830997"/>
            </a:xfrm>
            <a:prstGeom prst="rect">
              <a:avLst/>
            </a:prstGeom>
            <a:noFill/>
            <a:ln w="9525">
              <a:noFill/>
              <a:miter lim="800000"/>
              <a:headEnd/>
              <a:tailEnd/>
            </a:ln>
          </p:spPr>
          <p:txBody>
            <a:bodyPr>
              <a:spAutoFit/>
            </a:bodyPr>
            <a:lstStyle/>
            <a:p>
              <a:pPr algn="ctr"/>
              <a:r>
                <a:rPr lang="zh-CN" altLang="en-US" sz="4800">
                  <a:solidFill>
                    <a:schemeClr val="bg1"/>
                  </a:solidFill>
                  <a:latin typeface="华文行楷" pitchFamily="2" charset="-122"/>
                  <a:ea typeface="华文行楷" pitchFamily="2" charset="-122"/>
                </a:rPr>
                <a:t>题</a:t>
              </a:r>
            </a:p>
          </p:txBody>
        </p:sp>
      </p:grpSp>
      <p:grpSp>
        <p:nvGrpSpPr>
          <p:cNvPr id="33" name="组合 32"/>
          <p:cNvGrpSpPr>
            <a:grpSpLocks/>
          </p:cNvGrpSpPr>
          <p:nvPr/>
        </p:nvGrpSpPr>
        <p:grpSpPr bwMode="auto">
          <a:xfrm>
            <a:off x="695325" y="3115430"/>
            <a:ext cx="822325" cy="820738"/>
            <a:chOff x="2265529" y="2033517"/>
            <a:chExt cx="821667" cy="821667"/>
          </a:xfrm>
        </p:grpSpPr>
        <p:sp>
          <p:nvSpPr>
            <p:cNvPr id="34" name="椭圆 33"/>
            <p:cNvSpPr/>
            <p:nvPr/>
          </p:nvSpPr>
          <p:spPr>
            <a:xfrm>
              <a:off x="2265529" y="2033517"/>
              <a:ext cx="821667" cy="821667"/>
            </a:xfrm>
            <a:prstGeom prst="ellipse">
              <a:avLst/>
            </a:prstGeom>
            <a:solidFill>
              <a:srgbClr val="D32F2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71689" name="文本框 34"/>
            <p:cNvSpPr txBox="1">
              <a:spLocks noChangeArrowheads="1"/>
            </p:cNvSpPr>
            <p:nvPr/>
          </p:nvSpPr>
          <p:spPr bwMode="auto">
            <a:xfrm>
              <a:off x="2305335" y="2152557"/>
              <a:ext cx="705661" cy="646331"/>
            </a:xfrm>
            <a:prstGeom prst="rect">
              <a:avLst/>
            </a:prstGeom>
            <a:noFill/>
            <a:ln w="9525">
              <a:noFill/>
              <a:miter lim="800000"/>
              <a:headEnd/>
              <a:tailEnd/>
            </a:ln>
          </p:spPr>
          <p:txBody>
            <a:bodyPr>
              <a:spAutoFit/>
            </a:bodyPr>
            <a:lstStyle/>
            <a:p>
              <a:pPr algn="ctr"/>
              <a:r>
                <a:rPr lang="zh-CN" altLang="en-US" sz="3600">
                  <a:solidFill>
                    <a:schemeClr val="bg1"/>
                  </a:solidFill>
                  <a:latin typeface="华文行楷" pitchFamily="2" charset="-122"/>
                  <a:ea typeface="华文行楷" pitchFamily="2" charset="-122"/>
                </a:rPr>
                <a:t>√</a:t>
              </a:r>
            </a:p>
          </p:txBody>
        </p:sp>
      </p:grpSp>
      <mc:AlternateContent xmlns:mc="http://schemas.openxmlformats.org/markup-compatibility/2006" xmlns:a14="http://schemas.microsoft.com/office/drawing/2010/main">
        <mc:Choice Requires="a14">
          <p:sp>
            <p:nvSpPr>
              <p:cNvPr id="25" name="文本框 24"/>
              <p:cNvSpPr txBox="1">
                <a:spLocks noChangeArrowheads="1"/>
              </p:cNvSpPr>
              <p:nvPr/>
            </p:nvSpPr>
            <p:spPr bwMode="auto">
              <a:xfrm>
                <a:off x="1811210" y="600044"/>
                <a:ext cx="8866187" cy="1384995"/>
              </a:xfrm>
              <a:prstGeom prst="rect">
                <a:avLst/>
              </a:prstGeom>
              <a:noFill/>
              <a:ln w="9525">
                <a:noFill/>
                <a:miter lim="800000"/>
                <a:headEnd/>
                <a:tailEnd/>
              </a:ln>
            </p:spPr>
            <p:txBody>
              <a:bodyPr>
                <a:spAutoFit/>
              </a:bodyPr>
              <a:lstStyle/>
              <a:p>
                <a:pPr algn="just"/>
                <a:r>
                  <a:rPr kumimoji="1" lang="zh-CN" altLang="en-US" sz="2800" dirty="0">
                    <a:solidFill>
                      <a:srgbClr val="0000FF"/>
                    </a:solidFill>
                    <a:latin typeface="微软雅黑" panose="020B0503020204020204" pitchFamily="34" charset="-122"/>
                    <a:ea typeface="微软雅黑" panose="020B0503020204020204" pitchFamily="34" charset="-122"/>
                  </a:rPr>
                  <a:t>质点作曲线运动，在时刻</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微软雅黑" panose="020B0503020204020204" pitchFamily="34" charset="-122"/>
                    <a:ea typeface="微软雅黑" panose="020B0503020204020204" pitchFamily="34" charset="-122"/>
                  </a:rPr>
                  <a:t>质点的位矢为</a:t>
                </a:r>
                <a14:m>
                  <m:oMath xmlns:m="http://schemas.openxmlformats.org/officeDocument/2006/math">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a14:m>
                <a:r>
                  <a:rPr kumimoji="1" lang="zh-CN" altLang="en-US" sz="2800" dirty="0">
                    <a:solidFill>
                      <a:srgbClr val="0000FF"/>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微软雅黑" panose="020B0503020204020204" pitchFamily="34" charset="-122"/>
                    <a:ea typeface="微软雅黑" panose="020B0503020204020204" pitchFamily="34" charset="-122"/>
                  </a:rPr>
                  <a:t>至（</a:t>
                </a:r>
                <a14:m>
                  <m:oMath xmlns:m="http://schemas.openxmlformats.org/officeDocument/2006/math">
                    <m:r>
                      <a:rPr lang="en-US" altLang="zh-CN" sz="2800" i="1">
                        <a:solidFill>
                          <a:srgbClr val="0000FF"/>
                        </a:solidFill>
                        <a:latin typeface="Cambria Math" panose="02040503050406030204" pitchFamily="18" charset="0"/>
                      </a:rPr>
                      <m:t>𝑡</m:t>
                    </m:r>
                    <m:r>
                      <a:rPr lang="en-US" altLang="zh-CN" sz="2800" i="1">
                        <a:solidFill>
                          <a:srgbClr val="0000FF"/>
                        </a:solidFill>
                        <a:latin typeface="Cambria Math" panose="02040503050406030204" pitchFamily="18" charset="0"/>
                      </a:rPr>
                      <m:t>+∆</m:t>
                    </m:r>
                    <m:r>
                      <a:rPr lang="en-US" altLang="zh-CN" sz="2800" i="1">
                        <a:solidFill>
                          <a:srgbClr val="0000FF"/>
                        </a:solidFill>
                        <a:latin typeface="Cambria Math" panose="02040503050406030204" pitchFamily="18" charset="0"/>
                      </a:rPr>
                      <m:t>𝑡</m:t>
                    </m:r>
                  </m:oMath>
                </a14:m>
                <a:r>
                  <a:rPr kumimoji="1" lang="zh-CN" altLang="en-US" sz="2800" dirty="0">
                    <a:solidFill>
                      <a:srgbClr val="0000FF"/>
                    </a:solidFill>
                    <a:latin typeface="微软雅黑" panose="020B0503020204020204" pitchFamily="34" charset="-122"/>
                    <a:ea typeface="微软雅黑" panose="020B0503020204020204" pitchFamily="34" charset="-122"/>
                  </a:rPr>
                  <a:t>）时间内的位移为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oMath>
                </a14:m>
                <a:r>
                  <a:rPr kumimoji="1" lang="zh-CN" altLang="en-US" sz="2800" dirty="0">
                    <a:solidFill>
                      <a:srgbClr val="0000FF"/>
                    </a:solidFill>
                    <a:latin typeface="微软雅黑" panose="020B0503020204020204" pitchFamily="34" charset="-122"/>
                    <a:ea typeface="微软雅黑" panose="020B0503020204020204" pitchFamily="34" charset="-122"/>
                  </a:rPr>
                  <a:t>，路程为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𝑠</m:t>
                    </m:r>
                  </m:oMath>
                </a14:m>
                <a:r>
                  <a:rPr kumimoji="1" lang="zh-CN" altLang="en-US" sz="2800" dirty="0">
                    <a:solidFill>
                      <a:srgbClr val="0000FF"/>
                    </a:solidFill>
                    <a:latin typeface="微软雅黑" panose="020B0503020204020204" pitchFamily="34" charset="-122"/>
                    <a:ea typeface="微软雅黑" panose="020B0503020204020204" pitchFamily="34" charset="-122"/>
                  </a:rPr>
                  <a:t>，位矢大小的变化量为</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𝑟</m:t>
                    </m:r>
                  </m:oMath>
                </a14:m>
                <a:r>
                  <a:rPr kumimoji="1" lang="zh-CN" altLang="en-US" sz="2800" dirty="0">
                    <a:solidFill>
                      <a:srgbClr val="0000FF"/>
                    </a:solidFill>
                    <a:latin typeface="微软雅黑" panose="020B0503020204020204" pitchFamily="34" charset="-122"/>
                    <a:ea typeface="微软雅黑" panose="020B0503020204020204" pitchFamily="34" charset="-122"/>
                  </a:rPr>
                  <a:t>（或称</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d>
                      <m:dPr>
                        <m:begChr m:val="|"/>
                        <m:endChr m:val="|"/>
                        <m:ctrlPr>
                          <a:rPr lang="en-US" altLang="zh-CN" sz="2800" i="1" smtClean="0">
                            <a:solidFill>
                              <a:srgbClr val="0000FF"/>
                            </a:solidFill>
                            <a:latin typeface="Cambria Math"/>
                            <a:ea typeface="Cambria Math" panose="02040503050406030204" pitchFamily="18" charset="0"/>
                          </a:rPr>
                        </m:ctrlPr>
                      </m:dPr>
                      <m:e>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oMath>
                </a14:m>
                <a:r>
                  <a:rPr kumimoji="1" lang="zh-CN" altLang="en-US" sz="2800" dirty="0">
                    <a:solidFill>
                      <a:srgbClr val="0000FF"/>
                    </a:solidFill>
                    <a:latin typeface="微软雅黑" panose="020B0503020204020204" pitchFamily="34" charset="-122"/>
                    <a:ea typeface="微软雅黑" panose="020B0503020204020204" pitchFamily="34" charset="-122"/>
                  </a:rPr>
                  <a:t>），根据上述情况，则必有：</a:t>
                </a:r>
              </a:p>
            </p:txBody>
          </p:sp>
        </mc:Choice>
        <mc:Fallback xmlns="">
          <p:sp>
            <p:nvSpPr>
              <p:cNvPr id="25" name="文本框 24"/>
              <p:cNvSpPr txBox="1">
                <a:spLocks noRot="1" noChangeAspect="1" noMove="1" noResize="1" noEditPoints="1" noAdjustHandles="1" noChangeArrowheads="1" noChangeShapeType="1" noTextEdit="1"/>
              </p:cNvSpPr>
              <p:nvPr/>
            </p:nvSpPr>
            <p:spPr bwMode="auto">
              <a:xfrm>
                <a:off x="1811210" y="600044"/>
                <a:ext cx="8866187" cy="1384995"/>
              </a:xfrm>
              <a:prstGeom prst="rect">
                <a:avLst/>
              </a:prstGeom>
              <a:blipFill>
                <a:blip r:embed="rId2"/>
                <a:stretch>
                  <a:fillRect l="-1375" t="-4386" r="-5430" b="-10965"/>
                </a:stretch>
              </a:blipFill>
              <a:ln w="9525">
                <a:noFill/>
                <a:miter lim="800000"/>
                <a:headEnd/>
                <a:tailEnd/>
              </a:ln>
            </p:spPr>
            <p:txBody>
              <a:bodyPr/>
              <a:lstStyle/>
              <a:p>
                <a:r>
                  <a:rPr lang="zh-CN" altLang="en-US">
                    <a:noFill/>
                  </a:rPr>
                  <a:t> </a:t>
                </a:r>
              </a:p>
            </p:txBody>
          </p:sp>
        </mc:Fallback>
      </mc:AlternateContent>
      <p:grpSp>
        <p:nvGrpSpPr>
          <p:cNvPr id="3" name="组合 2"/>
          <p:cNvGrpSpPr/>
          <p:nvPr/>
        </p:nvGrpSpPr>
        <p:grpSpPr>
          <a:xfrm>
            <a:off x="1617662" y="2105025"/>
            <a:ext cx="3373991" cy="860425"/>
            <a:chOff x="1617662" y="2105025"/>
            <a:chExt cx="3373991" cy="860425"/>
          </a:xfrm>
        </p:grpSpPr>
        <p:grpSp>
          <p:nvGrpSpPr>
            <p:cNvPr id="71710" name="组合 3"/>
            <p:cNvGrpSpPr>
              <a:grpSpLocks/>
            </p:cNvGrpSpPr>
            <p:nvPr/>
          </p:nvGrpSpPr>
          <p:grpSpPr bwMode="auto">
            <a:xfrm>
              <a:off x="1617662" y="2105025"/>
              <a:ext cx="743956" cy="860425"/>
              <a:chOff x="1616982" y="1979050"/>
              <a:chExt cx="743946" cy="859387"/>
            </a:xfrm>
          </p:grpSpPr>
          <p:grpSp>
            <p:nvGrpSpPr>
              <p:cNvPr id="71712" name="组合 4"/>
              <p:cNvGrpSpPr>
                <a:grpSpLocks/>
              </p:cNvGrpSpPr>
              <p:nvPr/>
            </p:nvGrpSpPr>
            <p:grpSpPr bwMode="auto">
              <a:xfrm>
                <a:off x="1616982" y="2412325"/>
                <a:ext cx="743946" cy="426112"/>
                <a:chOff x="1459367" y="2127931"/>
                <a:chExt cx="5060950" cy="2898775"/>
              </a:xfrm>
            </p:grpSpPr>
            <p:sp>
              <p:nvSpPr>
                <p:cNvPr id="7171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1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13" name="文本框 5"/>
              <p:cNvSpPr txBox="1">
                <a:spLocks noChangeArrowheads="1"/>
              </p:cNvSpPr>
              <p:nvPr/>
            </p:nvSpPr>
            <p:spPr bwMode="auto">
              <a:xfrm>
                <a:off x="1668138" y="1979050"/>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壹</a:t>
                </a:r>
              </a:p>
            </p:txBody>
          </p:sp>
        </p:grpSp>
        <mc:AlternateContent xmlns:mc="http://schemas.openxmlformats.org/markup-compatibility/2006" xmlns:a14="http://schemas.microsoft.com/office/drawing/2010/main">
          <mc:Choice Requires="a14">
            <p:sp>
              <p:nvSpPr>
                <p:cNvPr id="2" name="文本框 1"/>
                <p:cNvSpPr txBox="1"/>
                <p:nvPr/>
              </p:nvSpPr>
              <p:spPr>
                <a:xfrm>
                  <a:off x="2569259" y="2404659"/>
                  <a:ext cx="2422394" cy="430887"/>
                </a:xfrm>
                <a:prstGeom prst="rect">
                  <a:avLst/>
                </a:prstGeom>
                <a:noFill/>
              </p:spPr>
              <p:txBody>
                <a:bodyPr wrap="none" lIns="0" tIns="0" rIns="0" bIns="0" rtlCol="0">
                  <a:spAutoFit/>
                </a:bodyPr>
                <a:lstStyle/>
                <a:p>
                  <a:pPr algn="just"/>
                  <a14:m>
                    <m:oMathPara xmlns:m="http://schemas.openxmlformats.org/officeDocument/2006/math">
                      <m:oMathParaPr>
                        <m:jc m:val="centerGroup"/>
                      </m:oMathParaPr>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ea typeface="+mn-ea"/>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𝑟</m:t>
                        </m:r>
                      </m:oMath>
                    </m:oMathPara>
                  </a14:m>
                  <a:endParaRPr lang="zh-CN" altLang="en-US" sz="2800" dirty="0">
                    <a:solidFill>
                      <a:srgbClr val="0000FF"/>
                    </a:solidFill>
                    <a:latin typeface="+mn-lt"/>
                    <a:ea typeface="+mn-ea"/>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2569259" y="2404659"/>
                  <a:ext cx="2422394" cy="430887"/>
                </a:xfrm>
                <a:prstGeom prst="rect">
                  <a:avLst/>
                </a:prstGeom>
                <a:blipFill>
                  <a:blip r:embed="rId3"/>
                  <a:stretch>
                    <a:fillRect/>
                  </a:stretch>
                </a:blipFill>
              </p:spPr>
              <p:txBody>
                <a:bodyPr/>
                <a:lstStyle/>
                <a:p>
                  <a:r>
                    <a:rPr lang="zh-CN" altLang="en-US">
                      <a:noFill/>
                    </a:rPr>
                    <a:t> </a:t>
                  </a:r>
                </a:p>
              </p:txBody>
            </p:sp>
          </mc:Fallback>
        </mc:AlternateContent>
      </p:grpSp>
      <p:grpSp>
        <p:nvGrpSpPr>
          <p:cNvPr id="4" name="组合 3"/>
          <p:cNvGrpSpPr/>
          <p:nvPr/>
        </p:nvGrpSpPr>
        <p:grpSpPr>
          <a:xfrm>
            <a:off x="1617662" y="3101983"/>
            <a:ext cx="8191770" cy="858837"/>
            <a:chOff x="1617662" y="3101983"/>
            <a:chExt cx="8191770" cy="858837"/>
          </a:xfrm>
        </p:grpSpPr>
        <p:grpSp>
          <p:nvGrpSpPr>
            <p:cNvPr id="71704" name="组合 8"/>
            <p:cNvGrpSpPr>
              <a:grpSpLocks/>
            </p:cNvGrpSpPr>
            <p:nvPr/>
          </p:nvGrpSpPr>
          <p:grpSpPr bwMode="auto">
            <a:xfrm>
              <a:off x="1617662" y="3101983"/>
              <a:ext cx="743956" cy="858837"/>
              <a:chOff x="1616982" y="3488536"/>
              <a:chExt cx="743946" cy="859387"/>
            </a:xfrm>
          </p:grpSpPr>
          <p:grpSp>
            <p:nvGrpSpPr>
              <p:cNvPr id="71706" name="组合 9"/>
              <p:cNvGrpSpPr>
                <a:grpSpLocks/>
              </p:cNvGrpSpPr>
              <p:nvPr/>
            </p:nvGrpSpPr>
            <p:grpSpPr bwMode="auto">
              <a:xfrm>
                <a:off x="1616982" y="3921811"/>
                <a:ext cx="743946" cy="426112"/>
                <a:chOff x="1459367" y="2127931"/>
                <a:chExt cx="5060950" cy="2898775"/>
              </a:xfrm>
            </p:grpSpPr>
            <p:sp>
              <p:nvSpPr>
                <p:cNvPr id="71708"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9"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7" name="文本框 10"/>
              <p:cNvSpPr txBox="1">
                <a:spLocks noChangeArrowheads="1"/>
              </p:cNvSpPr>
              <p:nvPr/>
            </p:nvSpPr>
            <p:spPr bwMode="auto">
              <a:xfrm>
                <a:off x="1668138" y="3488536"/>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贰</a:t>
                </a:r>
              </a:p>
            </p:txBody>
          </p:sp>
        </p:grpSp>
        <mc:AlternateContent xmlns:mc="http://schemas.openxmlformats.org/markup-compatibility/2006" xmlns:a14="http://schemas.microsoft.com/office/drawing/2010/main">
          <mc:Choice Requires="a14">
            <p:sp>
              <p:nvSpPr>
                <p:cNvPr id="35" name="文本框 34"/>
                <p:cNvSpPr txBox="1"/>
                <p:nvPr/>
              </p:nvSpPr>
              <p:spPr>
                <a:xfrm>
                  <a:off x="2648176" y="3310356"/>
                  <a:ext cx="7161256" cy="430887"/>
                </a:xfrm>
                <a:prstGeom prst="rect">
                  <a:avLst/>
                </a:prstGeom>
                <a:noFill/>
              </p:spPr>
              <p:txBody>
                <a:bodyPr wrap="none" lIns="0" tIns="0" rIns="0" bIns="0" rtlCol="0">
                  <a:spAutoFit/>
                </a:bodyPr>
                <a:lstStyle/>
                <a:p>
                  <a:pPr algn="just"/>
                  <a14:m>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时有</a:t>
                  </a:r>
                  <a14:m>
                    <m:oMath xmlns:m="http://schemas.openxmlformats.org/officeDocument/2006/math">
                      <m:d>
                        <m:dPr>
                          <m:begChr m:val="|"/>
                          <m:endChr m:val="|"/>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m:t>
                      </m:r>
                      <m:r>
                        <a:rPr lang="en-US" altLang="zh-CN" sz="2800" i="1">
                          <a:solidFill>
                            <a:srgbClr val="0000FF"/>
                          </a:solidFill>
                          <a:latin typeface="Cambria Math" panose="02040503050406030204" pitchFamily="18" charset="0"/>
                          <a:ea typeface="Cambria Math" panose="02040503050406030204" pitchFamily="18" charset="0"/>
                        </a:rPr>
                        <m:t>𝑟</m:t>
                      </m:r>
                    </m:oMath>
                  </a14:m>
                  <a:endParaRPr lang="zh-CN" altLang="en-US" sz="2800" dirty="0">
                    <a:solidFill>
                      <a:srgbClr val="0000FF"/>
                    </a:solidFill>
                    <a:latin typeface="+mn-lt"/>
                    <a:ea typeface="+mn-ea"/>
                  </a:endParaRPr>
                </a:p>
              </p:txBody>
            </p:sp>
          </mc:Choice>
          <mc:Fallback xmlns="">
            <p:sp>
              <p:nvSpPr>
                <p:cNvPr id="35" name="文本框 34"/>
                <p:cNvSpPr txBox="1">
                  <a:spLocks noRot="1" noChangeAspect="1" noMove="1" noResize="1" noEditPoints="1" noAdjustHandles="1" noChangeArrowheads="1" noChangeShapeType="1" noTextEdit="1"/>
                </p:cNvSpPr>
                <p:nvPr/>
              </p:nvSpPr>
              <p:spPr>
                <a:xfrm>
                  <a:off x="2648176" y="3310356"/>
                  <a:ext cx="7161256" cy="430887"/>
                </a:xfrm>
                <a:prstGeom prst="rect">
                  <a:avLst/>
                </a:prstGeom>
                <a:blipFill>
                  <a:blip r:embed="rId4"/>
                  <a:stretch>
                    <a:fillRect t="-25352" b="-49296"/>
                  </a:stretch>
                </a:blipFill>
              </p:spPr>
              <p:txBody>
                <a:bodyPr/>
                <a:lstStyle/>
                <a:p>
                  <a:r>
                    <a:rPr lang="zh-CN" altLang="en-US">
                      <a:noFill/>
                    </a:rPr>
                    <a:t> </a:t>
                  </a:r>
                </a:p>
              </p:txBody>
            </p:sp>
          </mc:Fallback>
        </mc:AlternateContent>
      </p:grpSp>
      <p:grpSp>
        <p:nvGrpSpPr>
          <p:cNvPr id="5" name="组合 4"/>
          <p:cNvGrpSpPr/>
          <p:nvPr/>
        </p:nvGrpSpPr>
        <p:grpSpPr>
          <a:xfrm>
            <a:off x="1617664" y="4037023"/>
            <a:ext cx="8363802" cy="858838"/>
            <a:chOff x="1617664" y="4037023"/>
            <a:chExt cx="8363802" cy="858838"/>
          </a:xfrm>
        </p:grpSpPr>
        <p:grpSp>
          <p:nvGrpSpPr>
            <p:cNvPr id="71698" name="组合 13"/>
            <p:cNvGrpSpPr>
              <a:grpSpLocks/>
            </p:cNvGrpSpPr>
            <p:nvPr/>
          </p:nvGrpSpPr>
          <p:grpSpPr bwMode="auto">
            <a:xfrm>
              <a:off x="1617664" y="4037023"/>
              <a:ext cx="743879" cy="858838"/>
              <a:chOff x="1616982" y="4998022"/>
              <a:chExt cx="743946" cy="859387"/>
            </a:xfrm>
          </p:grpSpPr>
          <p:grpSp>
            <p:nvGrpSpPr>
              <p:cNvPr id="71700" name="组合 14"/>
              <p:cNvGrpSpPr>
                <a:grpSpLocks/>
              </p:cNvGrpSpPr>
              <p:nvPr/>
            </p:nvGrpSpPr>
            <p:grpSpPr bwMode="auto">
              <a:xfrm>
                <a:off x="1616982" y="5431297"/>
                <a:ext cx="743946" cy="426112"/>
                <a:chOff x="1459367" y="2127931"/>
                <a:chExt cx="5060950" cy="2898775"/>
              </a:xfrm>
            </p:grpSpPr>
            <p:sp>
              <p:nvSpPr>
                <p:cNvPr id="71702"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703"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701" name="文本框 15"/>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叁</a:t>
                </a:r>
              </a:p>
            </p:txBody>
          </p:sp>
        </p:grpSp>
        <mc:AlternateContent xmlns:mc="http://schemas.openxmlformats.org/markup-compatibility/2006" xmlns:a14="http://schemas.microsoft.com/office/drawing/2010/main">
          <mc:Choice Requires="a14">
            <p:sp>
              <p:nvSpPr>
                <p:cNvPr id="36" name="文本框 35"/>
                <p:cNvSpPr txBox="1"/>
                <p:nvPr/>
              </p:nvSpPr>
              <p:spPr>
                <a:xfrm>
                  <a:off x="2648176" y="4291266"/>
                  <a:ext cx="7333290" cy="430887"/>
                </a:xfrm>
                <a:prstGeom prst="rect">
                  <a:avLst/>
                </a:prstGeom>
                <a:noFill/>
              </p:spPr>
              <p:txBody>
                <a:bodyPr wrap="none" lIns="0" tIns="0" rIns="0" bIns="0" rtlCol="0">
                  <a:spAutoFit/>
                </a:bodyPr>
                <a:lstStyle/>
                <a:p>
                  <a:pPr algn="just"/>
                  <a14:m>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时有</a:t>
                  </a:r>
                  <a14:m>
                    <m:oMath xmlns:m="http://schemas.openxmlformats.org/officeDocument/2006/math">
                      <m:d>
                        <m:dPr>
                          <m:begChr m:val="|"/>
                          <m:endChr m:val="|"/>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𝑑𝑠</m:t>
                      </m:r>
                    </m:oMath>
                  </a14:m>
                  <a:endParaRPr lang="zh-CN" altLang="en-US" sz="2800" dirty="0">
                    <a:solidFill>
                      <a:srgbClr val="0000FF"/>
                    </a:solidFill>
                    <a:latin typeface="+mn-lt"/>
                    <a:ea typeface="+mn-ea"/>
                  </a:endParaRPr>
                </a:p>
              </p:txBody>
            </p:sp>
          </mc:Choice>
          <mc:Fallback xmlns="">
            <p:sp>
              <p:nvSpPr>
                <p:cNvPr id="36" name="文本框 35"/>
                <p:cNvSpPr txBox="1">
                  <a:spLocks noRot="1" noChangeAspect="1" noMove="1" noResize="1" noEditPoints="1" noAdjustHandles="1" noChangeArrowheads="1" noChangeShapeType="1" noTextEdit="1"/>
                </p:cNvSpPr>
                <p:nvPr/>
              </p:nvSpPr>
              <p:spPr>
                <a:xfrm>
                  <a:off x="2648176" y="4291266"/>
                  <a:ext cx="7333290" cy="430887"/>
                </a:xfrm>
                <a:prstGeom prst="rect">
                  <a:avLst/>
                </a:prstGeom>
                <a:blipFill>
                  <a:blip r:embed="rId5"/>
                  <a:stretch>
                    <a:fillRect t="-25352" b="-47887"/>
                  </a:stretch>
                </a:blipFill>
              </p:spPr>
              <p:txBody>
                <a:bodyPr/>
                <a:lstStyle/>
                <a:p>
                  <a:r>
                    <a:rPr lang="zh-CN" altLang="en-US">
                      <a:noFill/>
                    </a:rPr>
                    <a:t> </a:t>
                  </a:r>
                </a:p>
              </p:txBody>
            </p:sp>
          </mc:Fallback>
        </mc:AlternateContent>
      </p:grpSp>
      <p:grpSp>
        <p:nvGrpSpPr>
          <p:cNvPr id="6" name="组合 5"/>
          <p:cNvGrpSpPr/>
          <p:nvPr/>
        </p:nvGrpSpPr>
        <p:grpSpPr>
          <a:xfrm>
            <a:off x="1617663" y="4962538"/>
            <a:ext cx="8459470" cy="858838"/>
            <a:chOff x="1617663" y="4962538"/>
            <a:chExt cx="8459470" cy="858838"/>
          </a:xfrm>
        </p:grpSpPr>
        <p:grpSp>
          <p:nvGrpSpPr>
            <p:cNvPr id="71690" name="组合 26"/>
            <p:cNvGrpSpPr>
              <a:grpSpLocks/>
            </p:cNvGrpSpPr>
            <p:nvPr/>
          </p:nvGrpSpPr>
          <p:grpSpPr bwMode="auto">
            <a:xfrm>
              <a:off x="1617663" y="4962538"/>
              <a:ext cx="743942" cy="858838"/>
              <a:chOff x="1616982" y="4998022"/>
              <a:chExt cx="743946" cy="859387"/>
            </a:xfrm>
          </p:grpSpPr>
          <p:grpSp>
            <p:nvGrpSpPr>
              <p:cNvPr id="71692" name="组合 27"/>
              <p:cNvGrpSpPr>
                <a:grpSpLocks/>
              </p:cNvGrpSpPr>
              <p:nvPr/>
            </p:nvGrpSpPr>
            <p:grpSpPr bwMode="auto">
              <a:xfrm>
                <a:off x="1616982" y="5431297"/>
                <a:ext cx="743946" cy="426112"/>
                <a:chOff x="1459367" y="2127931"/>
                <a:chExt cx="5060950" cy="2898775"/>
              </a:xfrm>
            </p:grpSpPr>
            <p:sp>
              <p:nvSpPr>
                <p:cNvPr id="71694" name="Freeform 15"/>
                <p:cNvSpPr>
                  <a:spLocks noEditPoints="1"/>
                </p:cNvSpPr>
                <p:nvPr/>
              </p:nvSpPr>
              <p:spPr bwMode="auto">
                <a:xfrm>
                  <a:off x="1459367" y="2127931"/>
                  <a:ext cx="4589463" cy="2898775"/>
                </a:xfrm>
                <a:custGeom>
                  <a:avLst/>
                  <a:gdLst>
                    <a:gd name="T0" fmla="*/ 2147483647 w 146"/>
                    <a:gd name="T1" fmla="*/ 2147483647 h 92"/>
                    <a:gd name="T2" fmla="*/ 2147483647 w 146"/>
                    <a:gd name="T3" fmla="*/ 2147483647 h 92"/>
                    <a:gd name="T4" fmla="*/ 2147483647 w 146"/>
                    <a:gd name="T5" fmla="*/ 2147483647 h 92"/>
                    <a:gd name="T6" fmla="*/ 2147483647 w 146"/>
                    <a:gd name="T7" fmla="*/ 2147483647 h 92"/>
                    <a:gd name="T8" fmla="*/ 2147483647 w 146"/>
                    <a:gd name="T9" fmla="*/ 2147483647 h 92"/>
                    <a:gd name="T10" fmla="*/ 2147483647 w 146"/>
                    <a:gd name="T11" fmla="*/ 2147483647 h 92"/>
                    <a:gd name="T12" fmla="*/ 2147483647 w 146"/>
                    <a:gd name="T13" fmla="*/ 2147483647 h 92"/>
                    <a:gd name="T14" fmla="*/ 2147483647 w 146"/>
                    <a:gd name="T15" fmla="*/ 2147483647 h 92"/>
                    <a:gd name="T16" fmla="*/ 2147483647 w 146"/>
                    <a:gd name="T17" fmla="*/ 2147483647 h 92"/>
                    <a:gd name="T18" fmla="*/ 2147483647 w 146"/>
                    <a:gd name="T19" fmla="*/ 2147483647 h 92"/>
                    <a:gd name="T20" fmla="*/ 2147483647 w 146"/>
                    <a:gd name="T21" fmla="*/ 2147483647 h 92"/>
                    <a:gd name="T22" fmla="*/ 2147483647 w 146"/>
                    <a:gd name="T23" fmla="*/ 2147483647 h 92"/>
                    <a:gd name="T24" fmla="*/ 2147483647 w 146"/>
                    <a:gd name="T25" fmla="*/ 2147483647 h 92"/>
                    <a:gd name="T26" fmla="*/ 2147483647 w 146"/>
                    <a:gd name="T27" fmla="*/ 2147483647 h 92"/>
                    <a:gd name="T28" fmla="*/ 2147483647 w 146"/>
                    <a:gd name="T29" fmla="*/ 2147483647 h 92"/>
                    <a:gd name="T30" fmla="*/ 2147483647 w 146"/>
                    <a:gd name="T31" fmla="*/ 2147483647 h 92"/>
                    <a:gd name="T32" fmla="*/ 2147483647 w 146"/>
                    <a:gd name="T33" fmla="*/ 2147483647 h 92"/>
                    <a:gd name="T34" fmla="*/ 2147483647 w 146"/>
                    <a:gd name="T35" fmla="*/ 2147483647 h 92"/>
                    <a:gd name="T36" fmla="*/ 2147483647 w 146"/>
                    <a:gd name="T37" fmla="*/ 0 h 92"/>
                    <a:gd name="T38" fmla="*/ 2147483647 w 146"/>
                    <a:gd name="T39" fmla="*/ 2147483647 h 92"/>
                    <a:gd name="T40" fmla="*/ 1976266441 w 146"/>
                    <a:gd name="T41" fmla="*/ 2147483647 h 92"/>
                    <a:gd name="T42" fmla="*/ 1976266441 w 146"/>
                    <a:gd name="T43" fmla="*/ 2147483647 h 92"/>
                    <a:gd name="T44" fmla="*/ 2147483647 w 146"/>
                    <a:gd name="T45" fmla="*/ 2147483647 h 92"/>
                    <a:gd name="T46" fmla="*/ 2147483647 w 146"/>
                    <a:gd name="T47" fmla="*/ 2147483647 h 92"/>
                    <a:gd name="T48" fmla="*/ 2147483647 w 146"/>
                    <a:gd name="T49" fmla="*/ 2147483647 h 92"/>
                    <a:gd name="T50" fmla="*/ 2147483647 w 146"/>
                    <a:gd name="T51" fmla="*/ 2147483647 h 92"/>
                    <a:gd name="T52" fmla="*/ 2147483647 w 146"/>
                    <a:gd name="T53" fmla="*/ 2147483647 h 92"/>
                    <a:gd name="T54" fmla="*/ 2147483647 w 146"/>
                    <a:gd name="T55" fmla="*/ 2147483647 h 92"/>
                    <a:gd name="T56" fmla="*/ 2147483647 w 146"/>
                    <a:gd name="T57" fmla="*/ 2147483647 h 92"/>
                    <a:gd name="T58" fmla="*/ 2147483647 w 146"/>
                    <a:gd name="T59" fmla="*/ 2147483647 h 92"/>
                    <a:gd name="T60" fmla="*/ 2147483647 w 146"/>
                    <a:gd name="T61" fmla="*/ 2147483647 h 92"/>
                    <a:gd name="T62" fmla="*/ 2147483647 w 146"/>
                    <a:gd name="T63" fmla="*/ 2147483647 h 92"/>
                    <a:gd name="T64" fmla="*/ 2147483647 w 146"/>
                    <a:gd name="T65" fmla="*/ 2147483647 h 92"/>
                    <a:gd name="T66" fmla="*/ 2147483647 w 146"/>
                    <a:gd name="T67" fmla="*/ 2147483647 h 92"/>
                    <a:gd name="T68" fmla="*/ 2147483647 w 146"/>
                    <a:gd name="T69" fmla="*/ 2147483647 h 92"/>
                    <a:gd name="T70" fmla="*/ 2147483647 w 146"/>
                    <a:gd name="T71" fmla="*/ 2147483647 h 92"/>
                    <a:gd name="T72" fmla="*/ 2147483647 w 146"/>
                    <a:gd name="T73" fmla="*/ 2147483647 h 92"/>
                    <a:gd name="T74" fmla="*/ 2147483647 w 146"/>
                    <a:gd name="T75" fmla="*/ 2147483647 h 92"/>
                    <a:gd name="T76" fmla="*/ 2147483647 w 146"/>
                    <a:gd name="T77" fmla="*/ 2147483647 h 92"/>
                    <a:gd name="T78" fmla="*/ 2147483647 w 146"/>
                    <a:gd name="T79" fmla="*/ 2147483647 h 92"/>
                    <a:gd name="T80" fmla="*/ 2147483647 w 146"/>
                    <a:gd name="T81" fmla="*/ 2147483647 h 92"/>
                    <a:gd name="T82" fmla="*/ 2147483647 w 146"/>
                    <a:gd name="T83" fmla="*/ 2147483647 h 92"/>
                    <a:gd name="T84" fmla="*/ 2147483647 w 146"/>
                    <a:gd name="T85" fmla="*/ 2147483647 h 92"/>
                    <a:gd name="T86" fmla="*/ 2147483647 w 146"/>
                    <a:gd name="T87" fmla="*/ 2147483647 h 92"/>
                    <a:gd name="T88" fmla="*/ 2147483647 w 146"/>
                    <a:gd name="T89" fmla="*/ 2147483647 h 92"/>
                    <a:gd name="T90" fmla="*/ 2147483647 w 146"/>
                    <a:gd name="T91" fmla="*/ 2147483647 h 92"/>
                    <a:gd name="T92" fmla="*/ 2147483647 w 146"/>
                    <a:gd name="T93" fmla="*/ 2147483647 h 92"/>
                    <a:gd name="T94" fmla="*/ 2147483647 w 146"/>
                    <a:gd name="T95" fmla="*/ 2147483647 h 92"/>
                    <a:gd name="T96" fmla="*/ 2147483647 w 146"/>
                    <a:gd name="T97" fmla="*/ 2147483647 h 92"/>
                    <a:gd name="T98" fmla="*/ 2147483647 w 146"/>
                    <a:gd name="T99" fmla="*/ 2147483647 h 92"/>
                    <a:gd name="T100" fmla="*/ 2147483647 w 146"/>
                    <a:gd name="T101" fmla="*/ 2147483647 h 92"/>
                    <a:gd name="T102" fmla="*/ 2147483647 w 146"/>
                    <a:gd name="T103" fmla="*/ 2147483647 h 92"/>
                    <a:gd name="T104" fmla="*/ 2147483647 w 146"/>
                    <a:gd name="T105" fmla="*/ 2147483647 h 92"/>
                    <a:gd name="T106" fmla="*/ 2147483647 w 146"/>
                    <a:gd name="T107" fmla="*/ 2147483647 h 92"/>
                    <a:gd name="T108" fmla="*/ 2147483647 w 146"/>
                    <a:gd name="T109" fmla="*/ 2147483647 h 92"/>
                    <a:gd name="T110" fmla="*/ 2147483647 w 146"/>
                    <a:gd name="T111" fmla="*/ 2147483647 h 92"/>
                    <a:gd name="T112" fmla="*/ 2147483647 w 146"/>
                    <a:gd name="T113" fmla="*/ 2147483647 h 92"/>
                    <a:gd name="T114" fmla="*/ 2147483647 w 146"/>
                    <a:gd name="T115" fmla="*/ 2147483647 h 92"/>
                    <a:gd name="T116" fmla="*/ 2147483647 w 146"/>
                    <a:gd name="T117" fmla="*/ 2147483647 h 92"/>
                    <a:gd name="T118" fmla="*/ 2147483647 w 146"/>
                    <a:gd name="T119" fmla="*/ 2147483647 h 92"/>
                    <a:gd name="T120" fmla="*/ 2147483647 w 146"/>
                    <a:gd name="T121" fmla="*/ 2147483647 h 92"/>
                    <a:gd name="T122" fmla="*/ 2147483647 w 146"/>
                    <a:gd name="T123" fmla="*/ 2147483647 h 92"/>
                    <a:gd name="T124" fmla="*/ 2147483647 w 146"/>
                    <a:gd name="T125" fmla="*/ 2147483647 h 9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146"/>
                    <a:gd name="T190" fmla="*/ 0 h 92"/>
                    <a:gd name="T191" fmla="*/ 146 w 146"/>
                    <a:gd name="T192" fmla="*/ 92 h 92"/>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146" h="92">
                      <a:moveTo>
                        <a:pt x="100" y="73"/>
                      </a:moveTo>
                      <a:cubicBezTo>
                        <a:pt x="99" y="72"/>
                        <a:pt x="99" y="72"/>
                        <a:pt x="99" y="72"/>
                      </a:cubicBezTo>
                      <a:cubicBezTo>
                        <a:pt x="99" y="72"/>
                        <a:pt x="98" y="73"/>
                        <a:pt x="98" y="73"/>
                      </a:cubicBezTo>
                      <a:cubicBezTo>
                        <a:pt x="98" y="72"/>
                        <a:pt x="98" y="71"/>
                        <a:pt x="99" y="71"/>
                      </a:cubicBezTo>
                      <a:cubicBezTo>
                        <a:pt x="99" y="71"/>
                        <a:pt x="99" y="71"/>
                        <a:pt x="99" y="71"/>
                      </a:cubicBezTo>
                      <a:cubicBezTo>
                        <a:pt x="99" y="70"/>
                        <a:pt x="99" y="70"/>
                        <a:pt x="99" y="70"/>
                      </a:cubicBezTo>
                      <a:cubicBezTo>
                        <a:pt x="98" y="71"/>
                        <a:pt x="98" y="72"/>
                        <a:pt x="98" y="72"/>
                      </a:cubicBezTo>
                      <a:cubicBezTo>
                        <a:pt x="97" y="71"/>
                        <a:pt x="97" y="72"/>
                        <a:pt x="97" y="71"/>
                      </a:cubicBezTo>
                      <a:cubicBezTo>
                        <a:pt x="96" y="72"/>
                        <a:pt x="96" y="72"/>
                        <a:pt x="96" y="72"/>
                      </a:cubicBezTo>
                      <a:cubicBezTo>
                        <a:pt x="96" y="72"/>
                        <a:pt x="96" y="72"/>
                        <a:pt x="96" y="72"/>
                      </a:cubicBezTo>
                      <a:cubicBezTo>
                        <a:pt x="96" y="72"/>
                        <a:pt x="95" y="73"/>
                        <a:pt x="95" y="73"/>
                      </a:cubicBezTo>
                      <a:cubicBezTo>
                        <a:pt x="94" y="75"/>
                        <a:pt x="92" y="75"/>
                        <a:pt x="90" y="77"/>
                      </a:cubicBezTo>
                      <a:cubicBezTo>
                        <a:pt x="90" y="76"/>
                        <a:pt x="89" y="77"/>
                        <a:pt x="89" y="76"/>
                      </a:cubicBezTo>
                      <a:cubicBezTo>
                        <a:pt x="90" y="76"/>
                        <a:pt x="90" y="75"/>
                        <a:pt x="90" y="75"/>
                      </a:cubicBezTo>
                      <a:cubicBezTo>
                        <a:pt x="91" y="75"/>
                        <a:pt x="92" y="75"/>
                        <a:pt x="92" y="74"/>
                      </a:cubicBezTo>
                      <a:cubicBezTo>
                        <a:pt x="93" y="74"/>
                        <a:pt x="93" y="74"/>
                        <a:pt x="93" y="74"/>
                      </a:cubicBezTo>
                      <a:cubicBezTo>
                        <a:pt x="93" y="73"/>
                        <a:pt x="94" y="72"/>
                        <a:pt x="95" y="72"/>
                      </a:cubicBezTo>
                      <a:cubicBezTo>
                        <a:pt x="95" y="72"/>
                        <a:pt x="95" y="72"/>
                        <a:pt x="95" y="72"/>
                      </a:cubicBezTo>
                      <a:cubicBezTo>
                        <a:pt x="95" y="71"/>
                        <a:pt x="95" y="71"/>
                        <a:pt x="96" y="70"/>
                      </a:cubicBezTo>
                      <a:cubicBezTo>
                        <a:pt x="96" y="70"/>
                        <a:pt x="96" y="70"/>
                        <a:pt x="96" y="70"/>
                      </a:cubicBezTo>
                      <a:cubicBezTo>
                        <a:pt x="96" y="69"/>
                        <a:pt x="99" y="67"/>
                        <a:pt x="98" y="67"/>
                      </a:cubicBezTo>
                      <a:cubicBezTo>
                        <a:pt x="98" y="67"/>
                        <a:pt x="98" y="67"/>
                        <a:pt x="97" y="67"/>
                      </a:cubicBezTo>
                      <a:cubicBezTo>
                        <a:pt x="97" y="67"/>
                        <a:pt x="96" y="67"/>
                        <a:pt x="97" y="67"/>
                      </a:cubicBezTo>
                      <a:cubicBezTo>
                        <a:pt x="97" y="67"/>
                        <a:pt x="97" y="68"/>
                        <a:pt x="97" y="68"/>
                      </a:cubicBezTo>
                      <a:cubicBezTo>
                        <a:pt x="97" y="68"/>
                        <a:pt x="97" y="68"/>
                        <a:pt x="96" y="68"/>
                      </a:cubicBezTo>
                      <a:cubicBezTo>
                        <a:pt x="96" y="69"/>
                        <a:pt x="96" y="69"/>
                        <a:pt x="96" y="69"/>
                      </a:cubicBezTo>
                      <a:cubicBezTo>
                        <a:pt x="96" y="69"/>
                        <a:pt x="96" y="69"/>
                        <a:pt x="96" y="69"/>
                      </a:cubicBezTo>
                      <a:cubicBezTo>
                        <a:pt x="95" y="69"/>
                        <a:pt x="95" y="69"/>
                        <a:pt x="95" y="69"/>
                      </a:cubicBezTo>
                      <a:cubicBezTo>
                        <a:pt x="95" y="69"/>
                        <a:pt x="95" y="69"/>
                        <a:pt x="95" y="69"/>
                      </a:cubicBezTo>
                      <a:cubicBezTo>
                        <a:pt x="95" y="69"/>
                        <a:pt x="95" y="69"/>
                        <a:pt x="95" y="69"/>
                      </a:cubicBezTo>
                      <a:cubicBezTo>
                        <a:pt x="95" y="69"/>
                        <a:pt x="95" y="69"/>
                        <a:pt x="95" y="69"/>
                      </a:cubicBezTo>
                      <a:cubicBezTo>
                        <a:pt x="95" y="69"/>
                        <a:pt x="95" y="69"/>
                        <a:pt x="95" y="69"/>
                      </a:cubicBezTo>
                      <a:cubicBezTo>
                        <a:pt x="94" y="70"/>
                        <a:pt x="93" y="71"/>
                        <a:pt x="92" y="73"/>
                      </a:cubicBezTo>
                      <a:cubicBezTo>
                        <a:pt x="91" y="73"/>
                        <a:pt x="90" y="74"/>
                        <a:pt x="89" y="74"/>
                      </a:cubicBezTo>
                      <a:cubicBezTo>
                        <a:pt x="90" y="73"/>
                        <a:pt x="90" y="73"/>
                        <a:pt x="90" y="73"/>
                      </a:cubicBezTo>
                      <a:cubicBezTo>
                        <a:pt x="89" y="72"/>
                        <a:pt x="92" y="73"/>
                        <a:pt x="92" y="72"/>
                      </a:cubicBezTo>
                      <a:cubicBezTo>
                        <a:pt x="92" y="72"/>
                        <a:pt x="92" y="72"/>
                        <a:pt x="92" y="72"/>
                      </a:cubicBezTo>
                      <a:cubicBezTo>
                        <a:pt x="93" y="71"/>
                        <a:pt x="93" y="71"/>
                        <a:pt x="93" y="71"/>
                      </a:cubicBezTo>
                      <a:cubicBezTo>
                        <a:pt x="93" y="69"/>
                        <a:pt x="94" y="69"/>
                        <a:pt x="95" y="67"/>
                      </a:cubicBezTo>
                      <a:cubicBezTo>
                        <a:pt x="94" y="67"/>
                        <a:pt x="94" y="67"/>
                        <a:pt x="94" y="67"/>
                      </a:cubicBezTo>
                      <a:cubicBezTo>
                        <a:pt x="94" y="67"/>
                        <a:pt x="94" y="66"/>
                        <a:pt x="95" y="66"/>
                      </a:cubicBezTo>
                      <a:cubicBezTo>
                        <a:pt x="95" y="66"/>
                        <a:pt x="95" y="66"/>
                        <a:pt x="95" y="66"/>
                      </a:cubicBezTo>
                      <a:cubicBezTo>
                        <a:pt x="95" y="66"/>
                        <a:pt x="95" y="66"/>
                        <a:pt x="95" y="66"/>
                      </a:cubicBezTo>
                      <a:cubicBezTo>
                        <a:pt x="95" y="66"/>
                        <a:pt x="95" y="66"/>
                        <a:pt x="95" y="66"/>
                      </a:cubicBezTo>
                      <a:cubicBezTo>
                        <a:pt x="95" y="66"/>
                        <a:pt x="95" y="66"/>
                        <a:pt x="96" y="66"/>
                      </a:cubicBezTo>
                      <a:cubicBezTo>
                        <a:pt x="96" y="66"/>
                        <a:pt x="96" y="66"/>
                        <a:pt x="96" y="66"/>
                      </a:cubicBezTo>
                      <a:cubicBezTo>
                        <a:pt x="96" y="66"/>
                        <a:pt x="96" y="66"/>
                        <a:pt x="96" y="66"/>
                      </a:cubicBezTo>
                      <a:cubicBezTo>
                        <a:pt x="96" y="66"/>
                        <a:pt x="96" y="66"/>
                        <a:pt x="95" y="66"/>
                      </a:cubicBezTo>
                      <a:cubicBezTo>
                        <a:pt x="95" y="65"/>
                        <a:pt x="95" y="67"/>
                        <a:pt x="94" y="66"/>
                      </a:cubicBezTo>
                      <a:cubicBezTo>
                        <a:pt x="95" y="65"/>
                        <a:pt x="95" y="64"/>
                        <a:pt x="96" y="64"/>
                      </a:cubicBezTo>
                      <a:cubicBezTo>
                        <a:pt x="96" y="64"/>
                        <a:pt x="96" y="64"/>
                        <a:pt x="96" y="64"/>
                      </a:cubicBezTo>
                      <a:cubicBezTo>
                        <a:pt x="96" y="63"/>
                        <a:pt x="96" y="63"/>
                        <a:pt x="96" y="63"/>
                      </a:cubicBezTo>
                      <a:cubicBezTo>
                        <a:pt x="93" y="66"/>
                        <a:pt x="93" y="66"/>
                        <a:pt x="93" y="66"/>
                      </a:cubicBezTo>
                      <a:cubicBezTo>
                        <a:pt x="93" y="66"/>
                        <a:pt x="93" y="66"/>
                        <a:pt x="93" y="66"/>
                      </a:cubicBezTo>
                      <a:cubicBezTo>
                        <a:pt x="93" y="66"/>
                        <a:pt x="93" y="66"/>
                        <a:pt x="93" y="65"/>
                      </a:cubicBezTo>
                      <a:cubicBezTo>
                        <a:pt x="92" y="68"/>
                        <a:pt x="92" y="68"/>
                        <a:pt x="92" y="68"/>
                      </a:cubicBezTo>
                      <a:cubicBezTo>
                        <a:pt x="91" y="67"/>
                        <a:pt x="91" y="68"/>
                        <a:pt x="90" y="67"/>
                      </a:cubicBezTo>
                      <a:cubicBezTo>
                        <a:pt x="91" y="67"/>
                        <a:pt x="91" y="67"/>
                        <a:pt x="91" y="66"/>
                      </a:cubicBezTo>
                      <a:cubicBezTo>
                        <a:pt x="90" y="66"/>
                        <a:pt x="91" y="67"/>
                        <a:pt x="90" y="68"/>
                      </a:cubicBezTo>
                      <a:cubicBezTo>
                        <a:pt x="90" y="68"/>
                        <a:pt x="90" y="68"/>
                        <a:pt x="90" y="68"/>
                      </a:cubicBezTo>
                      <a:cubicBezTo>
                        <a:pt x="90" y="68"/>
                        <a:pt x="90" y="68"/>
                        <a:pt x="90" y="68"/>
                      </a:cubicBezTo>
                      <a:cubicBezTo>
                        <a:pt x="89" y="70"/>
                        <a:pt x="89" y="68"/>
                        <a:pt x="89" y="68"/>
                      </a:cubicBezTo>
                      <a:cubicBezTo>
                        <a:pt x="89" y="67"/>
                        <a:pt x="89" y="67"/>
                        <a:pt x="89" y="66"/>
                      </a:cubicBezTo>
                      <a:cubicBezTo>
                        <a:pt x="88" y="67"/>
                        <a:pt x="88" y="67"/>
                        <a:pt x="88" y="68"/>
                      </a:cubicBezTo>
                      <a:cubicBezTo>
                        <a:pt x="87" y="68"/>
                        <a:pt x="87" y="68"/>
                        <a:pt x="87" y="68"/>
                      </a:cubicBezTo>
                      <a:cubicBezTo>
                        <a:pt x="87" y="69"/>
                        <a:pt x="87" y="69"/>
                        <a:pt x="87" y="69"/>
                      </a:cubicBezTo>
                      <a:cubicBezTo>
                        <a:pt x="86" y="69"/>
                        <a:pt x="85" y="70"/>
                        <a:pt x="84" y="71"/>
                      </a:cubicBezTo>
                      <a:cubicBezTo>
                        <a:pt x="83" y="70"/>
                        <a:pt x="82" y="72"/>
                        <a:pt x="81" y="71"/>
                      </a:cubicBezTo>
                      <a:cubicBezTo>
                        <a:pt x="81" y="72"/>
                        <a:pt x="81" y="72"/>
                        <a:pt x="81" y="72"/>
                      </a:cubicBezTo>
                      <a:cubicBezTo>
                        <a:pt x="81" y="72"/>
                        <a:pt x="81" y="72"/>
                        <a:pt x="80" y="72"/>
                      </a:cubicBezTo>
                      <a:cubicBezTo>
                        <a:pt x="79" y="72"/>
                        <a:pt x="81" y="72"/>
                        <a:pt x="81" y="72"/>
                      </a:cubicBezTo>
                      <a:cubicBezTo>
                        <a:pt x="80" y="72"/>
                        <a:pt x="79" y="73"/>
                        <a:pt x="78" y="73"/>
                      </a:cubicBezTo>
                      <a:cubicBezTo>
                        <a:pt x="78" y="73"/>
                        <a:pt x="78" y="73"/>
                        <a:pt x="78" y="73"/>
                      </a:cubicBezTo>
                      <a:cubicBezTo>
                        <a:pt x="73" y="73"/>
                        <a:pt x="67" y="74"/>
                        <a:pt x="62" y="73"/>
                      </a:cubicBezTo>
                      <a:cubicBezTo>
                        <a:pt x="62" y="72"/>
                        <a:pt x="61" y="71"/>
                        <a:pt x="62" y="71"/>
                      </a:cubicBezTo>
                      <a:cubicBezTo>
                        <a:pt x="61" y="71"/>
                        <a:pt x="62" y="72"/>
                        <a:pt x="61" y="72"/>
                      </a:cubicBezTo>
                      <a:cubicBezTo>
                        <a:pt x="61" y="71"/>
                        <a:pt x="61" y="71"/>
                        <a:pt x="61" y="71"/>
                      </a:cubicBezTo>
                      <a:cubicBezTo>
                        <a:pt x="62" y="70"/>
                        <a:pt x="65" y="72"/>
                        <a:pt x="66" y="69"/>
                      </a:cubicBezTo>
                      <a:cubicBezTo>
                        <a:pt x="66" y="69"/>
                        <a:pt x="66" y="69"/>
                        <a:pt x="66" y="69"/>
                      </a:cubicBezTo>
                      <a:cubicBezTo>
                        <a:pt x="67" y="69"/>
                        <a:pt x="67" y="67"/>
                        <a:pt x="68" y="66"/>
                      </a:cubicBezTo>
                      <a:cubicBezTo>
                        <a:pt x="68" y="66"/>
                        <a:pt x="68" y="66"/>
                        <a:pt x="68" y="66"/>
                      </a:cubicBezTo>
                      <a:cubicBezTo>
                        <a:pt x="68" y="66"/>
                        <a:pt x="68" y="66"/>
                        <a:pt x="68" y="66"/>
                      </a:cubicBezTo>
                      <a:cubicBezTo>
                        <a:pt x="69" y="64"/>
                        <a:pt x="69" y="64"/>
                        <a:pt x="69" y="62"/>
                      </a:cubicBezTo>
                      <a:cubicBezTo>
                        <a:pt x="68" y="63"/>
                        <a:pt x="69" y="61"/>
                        <a:pt x="68" y="61"/>
                      </a:cubicBezTo>
                      <a:cubicBezTo>
                        <a:pt x="67" y="60"/>
                        <a:pt x="67" y="57"/>
                        <a:pt x="65" y="57"/>
                      </a:cubicBezTo>
                      <a:cubicBezTo>
                        <a:pt x="63" y="54"/>
                        <a:pt x="59" y="53"/>
                        <a:pt x="55" y="51"/>
                      </a:cubicBezTo>
                      <a:cubicBezTo>
                        <a:pt x="53" y="51"/>
                        <a:pt x="52" y="50"/>
                        <a:pt x="50" y="50"/>
                      </a:cubicBezTo>
                      <a:cubicBezTo>
                        <a:pt x="49" y="47"/>
                        <a:pt x="48" y="43"/>
                        <a:pt x="45" y="42"/>
                      </a:cubicBezTo>
                      <a:cubicBezTo>
                        <a:pt x="46" y="42"/>
                        <a:pt x="47" y="43"/>
                        <a:pt x="48" y="42"/>
                      </a:cubicBezTo>
                      <a:cubicBezTo>
                        <a:pt x="48" y="41"/>
                        <a:pt x="50" y="41"/>
                        <a:pt x="50" y="41"/>
                      </a:cubicBezTo>
                      <a:cubicBezTo>
                        <a:pt x="50" y="41"/>
                        <a:pt x="50" y="41"/>
                        <a:pt x="50" y="41"/>
                      </a:cubicBezTo>
                      <a:cubicBezTo>
                        <a:pt x="52" y="41"/>
                        <a:pt x="53" y="39"/>
                        <a:pt x="54" y="40"/>
                      </a:cubicBezTo>
                      <a:cubicBezTo>
                        <a:pt x="53" y="42"/>
                        <a:pt x="53" y="44"/>
                        <a:pt x="53" y="46"/>
                      </a:cubicBezTo>
                      <a:cubicBezTo>
                        <a:pt x="54" y="45"/>
                        <a:pt x="54" y="44"/>
                        <a:pt x="54" y="43"/>
                      </a:cubicBezTo>
                      <a:cubicBezTo>
                        <a:pt x="55" y="44"/>
                        <a:pt x="53" y="46"/>
                        <a:pt x="55" y="46"/>
                      </a:cubicBezTo>
                      <a:cubicBezTo>
                        <a:pt x="54" y="47"/>
                        <a:pt x="54" y="47"/>
                        <a:pt x="54" y="47"/>
                      </a:cubicBezTo>
                      <a:cubicBezTo>
                        <a:pt x="55" y="48"/>
                        <a:pt x="56" y="46"/>
                        <a:pt x="57" y="47"/>
                      </a:cubicBezTo>
                      <a:cubicBezTo>
                        <a:pt x="56" y="48"/>
                        <a:pt x="56" y="48"/>
                        <a:pt x="56" y="48"/>
                      </a:cubicBezTo>
                      <a:cubicBezTo>
                        <a:pt x="57" y="48"/>
                        <a:pt x="57" y="47"/>
                        <a:pt x="57" y="47"/>
                      </a:cubicBezTo>
                      <a:cubicBezTo>
                        <a:pt x="58" y="47"/>
                        <a:pt x="58" y="47"/>
                        <a:pt x="58" y="47"/>
                      </a:cubicBezTo>
                      <a:cubicBezTo>
                        <a:pt x="58" y="47"/>
                        <a:pt x="58" y="47"/>
                        <a:pt x="58" y="47"/>
                      </a:cubicBezTo>
                      <a:cubicBezTo>
                        <a:pt x="60" y="45"/>
                        <a:pt x="61" y="41"/>
                        <a:pt x="63" y="38"/>
                      </a:cubicBezTo>
                      <a:cubicBezTo>
                        <a:pt x="65" y="34"/>
                        <a:pt x="69" y="31"/>
                        <a:pt x="75" y="32"/>
                      </a:cubicBezTo>
                      <a:cubicBezTo>
                        <a:pt x="76" y="32"/>
                        <a:pt x="77" y="32"/>
                        <a:pt x="78" y="33"/>
                      </a:cubicBezTo>
                      <a:cubicBezTo>
                        <a:pt x="79" y="33"/>
                        <a:pt x="80" y="34"/>
                        <a:pt x="81" y="34"/>
                      </a:cubicBezTo>
                      <a:cubicBezTo>
                        <a:pt x="82" y="36"/>
                        <a:pt x="83" y="39"/>
                        <a:pt x="83" y="42"/>
                      </a:cubicBezTo>
                      <a:cubicBezTo>
                        <a:pt x="80" y="42"/>
                        <a:pt x="78" y="42"/>
                        <a:pt x="76" y="42"/>
                      </a:cubicBezTo>
                      <a:cubicBezTo>
                        <a:pt x="76" y="43"/>
                        <a:pt x="76" y="43"/>
                        <a:pt x="76" y="43"/>
                      </a:cubicBezTo>
                      <a:cubicBezTo>
                        <a:pt x="76" y="43"/>
                        <a:pt x="76" y="43"/>
                        <a:pt x="76" y="43"/>
                      </a:cubicBezTo>
                      <a:cubicBezTo>
                        <a:pt x="76" y="43"/>
                        <a:pt x="76" y="43"/>
                        <a:pt x="77" y="44"/>
                      </a:cubicBezTo>
                      <a:cubicBezTo>
                        <a:pt x="76" y="44"/>
                        <a:pt x="76" y="44"/>
                        <a:pt x="76" y="45"/>
                      </a:cubicBezTo>
                      <a:cubicBezTo>
                        <a:pt x="76" y="45"/>
                        <a:pt x="76" y="45"/>
                        <a:pt x="76" y="44"/>
                      </a:cubicBezTo>
                      <a:cubicBezTo>
                        <a:pt x="77" y="45"/>
                        <a:pt x="77" y="45"/>
                        <a:pt x="77" y="45"/>
                      </a:cubicBezTo>
                      <a:cubicBezTo>
                        <a:pt x="76" y="46"/>
                        <a:pt x="77" y="46"/>
                        <a:pt x="77" y="46"/>
                      </a:cubicBezTo>
                      <a:cubicBezTo>
                        <a:pt x="77" y="46"/>
                        <a:pt x="78" y="47"/>
                        <a:pt x="77" y="47"/>
                      </a:cubicBezTo>
                      <a:cubicBezTo>
                        <a:pt x="79" y="48"/>
                        <a:pt x="79" y="48"/>
                        <a:pt x="79" y="48"/>
                      </a:cubicBezTo>
                      <a:cubicBezTo>
                        <a:pt x="80" y="49"/>
                        <a:pt x="81" y="48"/>
                        <a:pt x="82" y="49"/>
                      </a:cubicBezTo>
                      <a:cubicBezTo>
                        <a:pt x="79" y="49"/>
                        <a:pt x="79" y="49"/>
                        <a:pt x="79" y="49"/>
                      </a:cubicBezTo>
                      <a:cubicBezTo>
                        <a:pt x="80" y="50"/>
                        <a:pt x="81" y="50"/>
                        <a:pt x="82" y="50"/>
                      </a:cubicBezTo>
                      <a:cubicBezTo>
                        <a:pt x="81" y="50"/>
                        <a:pt x="80" y="50"/>
                        <a:pt x="78" y="50"/>
                      </a:cubicBezTo>
                      <a:cubicBezTo>
                        <a:pt x="82" y="50"/>
                        <a:pt x="86" y="51"/>
                        <a:pt x="90" y="51"/>
                      </a:cubicBezTo>
                      <a:cubicBezTo>
                        <a:pt x="92" y="50"/>
                        <a:pt x="94" y="50"/>
                        <a:pt x="96" y="48"/>
                      </a:cubicBezTo>
                      <a:cubicBezTo>
                        <a:pt x="96" y="49"/>
                        <a:pt x="96" y="49"/>
                        <a:pt x="96" y="49"/>
                      </a:cubicBezTo>
                      <a:cubicBezTo>
                        <a:pt x="96" y="48"/>
                        <a:pt x="96" y="48"/>
                        <a:pt x="96" y="48"/>
                      </a:cubicBezTo>
                      <a:cubicBezTo>
                        <a:pt x="96" y="48"/>
                        <a:pt x="96" y="48"/>
                        <a:pt x="96" y="48"/>
                      </a:cubicBezTo>
                      <a:cubicBezTo>
                        <a:pt x="96" y="48"/>
                        <a:pt x="96" y="47"/>
                        <a:pt x="97" y="47"/>
                      </a:cubicBezTo>
                      <a:cubicBezTo>
                        <a:pt x="96" y="47"/>
                        <a:pt x="96" y="47"/>
                        <a:pt x="96" y="47"/>
                      </a:cubicBezTo>
                      <a:cubicBezTo>
                        <a:pt x="96" y="46"/>
                        <a:pt x="96" y="46"/>
                        <a:pt x="96" y="46"/>
                      </a:cubicBezTo>
                      <a:cubicBezTo>
                        <a:pt x="97" y="46"/>
                        <a:pt x="97" y="46"/>
                        <a:pt x="97" y="46"/>
                      </a:cubicBezTo>
                      <a:cubicBezTo>
                        <a:pt x="97" y="45"/>
                        <a:pt x="96" y="45"/>
                        <a:pt x="96" y="45"/>
                      </a:cubicBezTo>
                      <a:cubicBezTo>
                        <a:pt x="96" y="45"/>
                        <a:pt x="96" y="45"/>
                        <a:pt x="96" y="45"/>
                      </a:cubicBezTo>
                      <a:cubicBezTo>
                        <a:pt x="95" y="45"/>
                        <a:pt x="95" y="45"/>
                        <a:pt x="95" y="45"/>
                      </a:cubicBezTo>
                      <a:cubicBezTo>
                        <a:pt x="95" y="45"/>
                        <a:pt x="96" y="44"/>
                        <a:pt x="95" y="45"/>
                      </a:cubicBezTo>
                      <a:cubicBezTo>
                        <a:pt x="95" y="45"/>
                        <a:pt x="95" y="45"/>
                        <a:pt x="95" y="45"/>
                      </a:cubicBezTo>
                      <a:cubicBezTo>
                        <a:pt x="94" y="46"/>
                        <a:pt x="94" y="46"/>
                        <a:pt x="93" y="45"/>
                      </a:cubicBezTo>
                      <a:cubicBezTo>
                        <a:pt x="94" y="45"/>
                        <a:pt x="95" y="44"/>
                        <a:pt x="95" y="43"/>
                      </a:cubicBezTo>
                      <a:cubicBezTo>
                        <a:pt x="95" y="42"/>
                        <a:pt x="97" y="43"/>
                        <a:pt x="97" y="42"/>
                      </a:cubicBezTo>
                      <a:cubicBezTo>
                        <a:pt x="97" y="42"/>
                        <a:pt x="97" y="42"/>
                        <a:pt x="97" y="42"/>
                      </a:cubicBezTo>
                      <a:cubicBezTo>
                        <a:pt x="98" y="42"/>
                        <a:pt x="98" y="42"/>
                        <a:pt x="98" y="42"/>
                      </a:cubicBezTo>
                      <a:cubicBezTo>
                        <a:pt x="99" y="41"/>
                        <a:pt x="100" y="40"/>
                        <a:pt x="101" y="40"/>
                      </a:cubicBezTo>
                      <a:cubicBezTo>
                        <a:pt x="103" y="39"/>
                        <a:pt x="103" y="39"/>
                        <a:pt x="103" y="37"/>
                      </a:cubicBezTo>
                      <a:cubicBezTo>
                        <a:pt x="103" y="38"/>
                        <a:pt x="103" y="38"/>
                        <a:pt x="103" y="38"/>
                      </a:cubicBezTo>
                      <a:cubicBezTo>
                        <a:pt x="104" y="37"/>
                        <a:pt x="103" y="37"/>
                        <a:pt x="104" y="37"/>
                      </a:cubicBezTo>
                      <a:cubicBezTo>
                        <a:pt x="103" y="35"/>
                        <a:pt x="105" y="34"/>
                        <a:pt x="105" y="33"/>
                      </a:cubicBezTo>
                      <a:cubicBezTo>
                        <a:pt x="107" y="34"/>
                        <a:pt x="104" y="34"/>
                        <a:pt x="105" y="36"/>
                      </a:cubicBezTo>
                      <a:cubicBezTo>
                        <a:pt x="105" y="36"/>
                        <a:pt x="105" y="36"/>
                        <a:pt x="105" y="36"/>
                      </a:cubicBezTo>
                      <a:cubicBezTo>
                        <a:pt x="105" y="35"/>
                        <a:pt x="105" y="35"/>
                        <a:pt x="105" y="35"/>
                      </a:cubicBezTo>
                      <a:cubicBezTo>
                        <a:pt x="106" y="35"/>
                        <a:pt x="106" y="35"/>
                        <a:pt x="106" y="35"/>
                      </a:cubicBezTo>
                      <a:cubicBezTo>
                        <a:pt x="106" y="35"/>
                        <a:pt x="106" y="35"/>
                        <a:pt x="106" y="35"/>
                      </a:cubicBezTo>
                      <a:cubicBezTo>
                        <a:pt x="106" y="35"/>
                        <a:pt x="106" y="35"/>
                        <a:pt x="106" y="35"/>
                      </a:cubicBezTo>
                      <a:cubicBezTo>
                        <a:pt x="106" y="35"/>
                        <a:pt x="106" y="35"/>
                        <a:pt x="106" y="35"/>
                      </a:cubicBezTo>
                      <a:cubicBezTo>
                        <a:pt x="106" y="34"/>
                        <a:pt x="106" y="34"/>
                        <a:pt x="106" y="34"/>
                      </a:cubicBezTo>
                      <a:cubicBezTo>
                        <a:pt x="106" y="34"/>
                        <a:pt x="106" y="33"/>
                        <a:pt x="107" y="33"/>
                      </a:cubicBezTo>
                      <a:cubicBezTo>
                        <a:pt x="107" y="33"/>
                        <a:pt x="107" y="33"/>
                        <a:pt x="107" y="33"/>
                      </a:cubicBezTo>
                      <a:cubicBezTo>
                        <a:pt x="107" y="34"/>
                        <a:pt x="107" y="34"/>
                        <a:pt x="107" y="34"/>
                      </a:cubicBezTo>
                      <a:cubicBezTo>
                        <a:pt x="107" y="34"/>
                        <a:pt x="107" y="34"/>
                        <a:pt x="107" y="34"/>
                      </a:cubicBezTo>
                      <a:cubicBezTo>
                        <a:pt x="107" y="34"/>
                        <a:pt x="107" y="34"/>
                        <a:pt x="107" y="34"/>
                      </a:cubicBezTo>
                      <a:cubicBezTo>
                        <a:pt x="108" y="35"/>
                        <a:pt x="108" y="35"/>
                        <a:pt x="108" y="35"/>
                      </a:cubicBezTo>
                      <a:cubicBezTo>
                        <a:pt x="107" y="35"/>
                        <a:pt x="107" y="35"/>
                        <a:pt x="107" y="35"/>
                      </a:cubicBezTo>
                      <a:cubicBezTo>
                        <a:pt x="108" y="35"/>
                        <a:pt x="108" y="35"/>
                        <a:pt x="108" y="35"/>
                      </a:cubicBezTo>
                      <a:cubicBezTo>
                        <a:pt x="108" y="35"/>
                        <a:pt x="108" y="35"/>
                        <a:pt x="108" y="35"/>
                      </a:cubicBezTo>
                      <a:cubicBezTo>
                        <a:pt x="108" y="35"/>
                        <a:pt x="108" y="35"/>
                        <a:pt x="109" y="34"/>
                      </a:cubicBezTo>
                      <a:cubicBezTo>
                        <a:pt x="109" y="35"/>
                        <a:pt x="109" y="35"/>
                        <a:pt x="109" y="35"/>
                      </a:cubicBezTo>
                      <a:cubicBezTo>
                        <a:pt x="109" y="35"/>
                        <a:pt x="108" y="36"/>
                        <a:pt x="108" y="36"/>
                      </a:cubicBezTo>
                      <a:cubicBezTo>
                        <a:pt x="108" y="36"/>
                        <a:pt x="108" y="36"/>
                        <a:pt x="108" y="36"/>
                      </a:cubicBezTo>
                      <a:cubicBezTo>
                        <a:pt x="107" y="37"/>
                        <a:pt x="107" y="37"/>
                        <a:pt x="107" y="37"/>
                      </a:cubicBezTo>
                      <a:cubicBezTo>
                        <a:pt x="108" y="36"/>
                        <a:pt x="108" y="36"/>
                        <a:pt x="108" y="36"/>
                      </a:cubicBezTo>
                      <a:cubicBezTo>
                        <a:pt x="108" y="37"/>
                        <a:pt x="108" y="37"/>
                        <a:pt x="108" y="37"/>
                      </a:cubicBezTo>
                      <a:cubicBezTo>
                        <a:pt x="108" y="36"/>
                        <a:pt x="109" y="37"/>
                        <a:pt x="109" y="36"/>
                      </a:cubicBezTo>
                      <a:cubicBezTo>
                        <a:pt x="109" y="35"/>
                        <a:pt x="111" y="36"/>
                        <a:pt x="111" y="34"/>
                      </a:cubicBezTo>
                      <a:cubicBezTo>
                        <a:pt x="114" y="31"/>
                        <a:pt x="118" y="30"/>
                        <a:pt x="121" y="27"/>
                      </a:cubicBezTo>
                      <a:cubicBezTo>
                        <a:pt x="121" y="27"/>
                        <a:pt x="121" y="27"/>
                        <a:pt x="121" y="27"/>
                      </a:cubicBezTo>
                      <a:cubicBezTo>
                        <a:pt x="127" y="23"/>
                        <a:pt x="135" y="21"/>
                        <a:pt x="143" y="23"/>
                      </a:cubicBezTo>
                      <a:cubicBezTo>
                        <a:pt x="143" y="22"/>
                        <a:pt x="143" y="22"/>
                        <a:pt x="143" y="22"/>
                      </a:cubicBezTo>
                      <a:cubicBezTo>
                        <a:pt x="143" y="22"/>
                        <a:pt x="143" y="22"/>
                        <a:pt x="144" y="22"/>
                      </a:cubicBezTo>
                      <a:cubicBezTo>
                        <a:pt x="143" y="22"/>
                        <a:pt x="143" y="21"/>
                        <a:pt x="142" y="21"/>
                      </a:cubicBezTo>
                      <a:cubicBezTo>
                        <a:pt x="143" y="21"/>
                        <a:pt x="145" y="21"/>
                        <a:pt x="146" y="21"/>
                      </a:cubicBezTo>
                      <a:cubicBezTo>
                        <a:pt x="145" y="21"/>
                        <a:pt x="145" y="21"/>
                        <a:pt x="145" y="21"/>
                      </a:cubicBezTo>
                      <a:cubicBezTo>
                        <a:pt x="144" y="21"/>
                        <a:pt x="143" y="21"/>
                        <a:pt x="143" y="20"/>
                      </a:cubicBezTo>
                      <a:cubicBezTo>
                        <a:pt x="143" y="20"/>
                        <a:pt x="143" y="20"/>
                        <a:pt x="143" y="20"/>
                      </a:cubicBezTo>
                      <a:cubicBezTo>
                        <a:pt x="143" y="20"/>
                        <a:pt x="143" y="20"/>
                        <a:pt x="143" y="19"/>
                      </a:cubicBezTo>
                      <a:cubicBezTo>
                        <a:pt x="143" y="20"/>
                        <a:pt x="143" y="20"/>
                        <a:pt x="143" y="20"/>
                      </a:cubicBezTo>
                      <a:cubicBezTo>
                        <a:pt x="142" y="20"/>
                        <a:pt x="141" y="20"/>
                        <a:pt x="141" y="20"/>
                      </a:cubicBezTo>
                      <a:cubicBezTo>
                        <a:pt x="140" y="20"/>
                        <a:pt x="140" y="18"/>
                        <a:pt x="140" y="19"/>
                      </a:cubicBezTo>
                      <a:cubicBezTo>
                        <a:pt x="140" y="19"/>
                        <a:pt x="140" y="19"/>
                        <a:pt x="140" y="19"/>
                      </a:cubicBezTo>
                      <a:cubicBezTo>
                        <a:pt x="140" y="18"/>
                        <a:pt x="140" y="18"/>
                        <a:pt x="140" y="18"/>
                      </a:cubicBezTo>
                      <a:cubicBezTo>
                        <a:pt x="139" y="17"/>
                        <a:pt x="139" y="18"/>
                        <a:pt x="138" y="18"/>
                      </a:cubicBezTo>
                      <a:cubicBezTo>
                        <a:pt x="138" y="18"/>
                        <a:pt x="138" y="18"/>
                        <a:pt x="138" y="18"/>
                      </a:cubicBezTo>
                      <a:cubicBezTo>
                        <a:pt x="138" y="18"/>
                        <a:pt x="138" y="18"/>
                        <a:pt x="138" y="18"/>
                      </a:cubicBezTo>
                      <a:cubicBezTo>
                        <a:pt x="138" y="17"/>
                        <a:pt x="138" y="17"/>
                        <a:pt x="138" y="16"/>
                      </a:cubicBezTo>
                      <a:cubicBezTo>
                        <a:pt x="139" y="17"/>
                        <a:pt x="139" y="16"/>
                        <a:pt x="140" y="17"/>
                      </a:cubicBezTo>
                      <a:cubicBezTo>
                        <a:pt x="140" y="16"/>
                        <a:pt x="141" y="17"/>
                        <a:pt x="141" y="16"/>
                      </a:cubicBezTo>
                      <a:cubicBezTo>
                        <a:pt x="140" y="16"/>
                        <a:pt x="139" y="16"/>
                        <a:pt x="138" y="16"/>
                      </a:cubicBezTo>
                      <a:cubicBezTo>
                        <a:pt x="138" y="16"/>
                        <a:pt x="137" y="16"/>
                        <a:pt x="137" y="16"/>
                      </a:cubicBezTo>
                      <a:cubicBezTo>
                        <a:pt x="137" y="16"/>
                        <a:pt x="136" y="16"/>
                        <a:pt x="136" y="16"/>
                      </a:cubicBezTo>
                      <a:cubicBezTo>
                        <a:pt x="136" y="16"/>
                        <a:pt x="136" y="16"/>
                        <a:pt x="136" y="16"/>
                      </a:cubicBezTo>
                      <a:cubicBezTo>
                        <a:pt x="136" y="16"/>
                        <a:pt x="136" y="16"/>
                        <a:pt x="136" y="16"/>
                      </a:cubicBezTo>
                      <a:cubicBezTo>
                        <a:pt x="136" y="16"/>
                        <a:pt x="136" y="15"/>
                        <a:pt x="136" y="15"/>
                      </a:cubicBezTo>
                      <a:cubicBezTo>
                        <a:pt x="136" y="15"/>
                        <a:pt x="136" y="15"/>
                        <a:pt x="136" y="15"/>
                      </a:cubicBezTo>
                      <a:cubicBezTo>
                        <a:pt x="135" y="15"/>
                        <a:pt x="135" y="15"/>
                        <a:pt x="135" y="15"/>
                      </a:cubicBezTo>
                      <a:cubicBezTo>
                        <a:pt x="136" y="16"/>
                        <a:pt x="134" y="16"/>
                        <a:pt x="136" y="17"/>
                      </a:cubicBezTo>
                      <a:cubicBezTo>
                        <a:pt x="135" y="17"/>
                        <a:pt x="135" y="17"/>
                        <a:pt x="134" y="17"/>
                      </a:cubicBezTo>
                      <a:cubicBezTo>
                        <a:pt x="134" y="17"/>
                        <a:pt x="134" y="16"/>
                        <a:pt x="135" y="16"/>
                      </a:cubicBezTo>
                      <a:cubicBezTo>
                        <a:pt x="135" y="16"/>
                        <a:pt x="135" y="16"/>
                        <a:pt x="135" y="16"/>
                      </a:cubicBezTo>
                      <a:cubicBezTo>
                        <a:pt x="134" y="16"/>
                        <a:pt x="133" y="15"/>
                        <a:pt x="132" y="15"/>
                      </a:cubicBezTo>
                      <a:cubicBezTo>
                        <a:pt x="133" y="14"/>
                        <a:pt x="133" y="15"/>
                        <a:pt x="133" y="14"/>
                      </a:cubicBezTo>
                      <a:cubicBezTo>
                        <a:pt x="133" y="14"/>
                        <a:pt x="133" y="14"/>
                        <a:pt x="133" y="14"/>
                      </a:cubicBezTo>
                      <a:cubicBezTo>
                        <a:pt x="132" y="14"/>
                        <a:pt x="131" y="13"/>
                        <a:pt x="130" y="14"/>
                      </a:cubicBezTo>
                      <a:cubicBezTo>
                        <a:pt x="130" y="14"/>
                        <a:pt x="130" y="14"/>
                        <a:pt x="130" y="14"/>
                      </a:cubicBezTo>
                      <a:cubicBezTo>
                        <a:pt x="130" y="14"/>
                        <a:pt x="129" y="13"/>
                        <a:pt x="129" y="14"/>
                      </a:cubicBezTo>
                      <a:cubicBezTo>
                        <a:pt x="128" y="13"/>
                        <a:pt x="128" y="15"/>
                        <a:pt x="126" y="14"/>
                      </a:cubicBezTo>
                      <a:cubicBezTo>
                        <a:pt x="125" y="15"/>
                        <a:pt x="124" y="14"/>
                        <a:pt x="122" y="15"/>
                      </a:cubicBezTo>
                      <a:cubicBezTo>
                        <a:pt x="123" y="15"/>
                        <a:pt x="123" y="15"/>
                        <a:pt x="123" y="15"/>
                      </a:cubicBezTo>
                      <a:cubicBezTo>
                        <a:pt x="122" y="16"/>
                        <a:pt x="122" y="16"/>
                        <a:pt x="122" y="16"/>
                      </a:cubicBezTo>
                      <a:cubicBezTo>
                        <a:pt x="122" y="15"/>
                        <a:pt x="121" y="16"/>
                        <a:pt x="121" y="15"/>
                      </a:cubicBezTo>
                      <a:cubicBezTo>
                        <a:pt x="121" y="15"/>
                        <a:pt x="121" y="15"/>
                        <a:pt x="121" y="15"/>
                      </a:cubicBezTo>
                      <a:cubicBezTo>
                        <a:pt x="121" y="15"/>
                        <a:pt x="121" y="15"/>
                        <a:pt x="121" y="15"/>
                      </a:cubicBezTo>
                      <a:cubicBezTo>
                        <a:pt x="121" y="15"/>
                        <a:pt x="121" y="15"/>
                        <a:pt x="121" y="16"/>
                      </a:cubicBezTo>
                      <a:cubicBezTo>
                        <a:pt x="121" y="16"/>
                        <a:pt x="121" y="16"/>
                        <a:pt x="121" y="16"/>
                      </a:cubicBezTo>
                      <a:cubicBezTo>
                        <a:pt x="120" y="16"/>
                        <a:pt x="120" y="16"/>
                        <a:pt x="120" y="15"/>
                      </a:cubicBezTo>
                      <a:cubicBezTo>
                        <a:pt x="118" y="16"/>
                        <a:pt x="117" y="16"/>
                        <a:pt x="116" y="17"/>
                      </a:cubicBezTo>
                      <a:cubicBezTo>
                        <a:pt x="113" y="18"/>
                        <a:pt x="110" y="20"/>
                        <a:pt x="108" y="22"/>
                      </a:cubicBezTo>
                      <a:cubicBezTo>
                        <a:pt x="106" y="23"/>
                        <a:pt x="106" y="24"/>
                        <a:pt x="105" y="24"/>
                      </a:cubicBezTo>
                      <a:cubicBezTo>
                        <a:pt x="105" y="25"/>
                        <a:pt x="105" y="25"/>
                        <a:pt x="105" y="25"/>
                      </a:cubicBezTo>
                      <a:cubicBezTo>
                        <a:pt x="104" y="26"/>
                        <a:pt x="102" y="27"/>
                        <a:pt x="101" y="28"/>
                      </a:cubicBezTo>
                      <a:cubicBezTo>
                        <a:pt x="101" y="29"/>
                        <a:pt x="100" y="30"/>
                        <a:pt x="100" y="31"/>
                      </a:cubicBezTo>
                      <a:cubicBezTo>
                        <a:pt x="100" y="30"/>
                        <a:pt x="100" y="30"/>
                        <a:pt x="100" y="30"/>
                      </a:cubicBezTo>
                      <a:cubicBezTo>
                        <a:pt x="100" y="30"/>
                        <a:pt x="101" y="31"/>
                        <a:pt x="101" y="31"/>
                      </a:cubicBezTo>
                      <a:cubicBezTo>
                        <a:pt x="101" y="31"/>
                        <a:pt x="101" y="31"/>
                        <a:pt x="101" y="31"/>
                      </a:cubicBezTo>
                      <a:cubicBezTo>
                        <a:pt x="101" y="30"/>
                        <a:pt x="101" y="30"/>
                        <a:pt x="101" y="30"/>
                      </a:cubicBezTo>
                      <a:cubicBezTo>
                        <a:pt x="101" y="30"/>
                        <a:pt x="101" y="30"/>
                        <a:pt x="101" y="30"/>
                      </a:cubicBezTo>
                      <a:cubicBezTo>
                        <a:pt x="101" y="30"/>
                        <a:pt x="101" y="30"/>
                        <a:pt x="101" y="30"/>
                      </a:cubicBezTo>
                      <a:cubicBezTo>
                        <a:pt x="101" y="30"/>
                        <a:pt x="101" y="29"/>
                        <a:pt x="101" y="29"/>
                      </a:cubicBezTo>
                      <a:cubicBezTo>
                        <a:pt x="101" y="29"/>
                        <a:pt x="102" y="29"/>
                        <a:pt x="102" y="30"/>
                      </a:cubicBezTo>
                      <a:cubicBezTo>
                        <a:pt x="102" y="30"/>
                        <a:pt x="102" y="30"/>
                        <a:pt x="101" y="30"/>
                      </a:cubicBezTo>
                      <a:cubicBezTo>
                        <a:pt x="102" y="31"/>
                        <a:pt x="101" y="31"/>
                        <a:pt x="101" y="32"/>
                      </a:cubicBezTo>
                      <a:cubicBezTo>
                        <a:pt x="101" y="32"/>
                        <a:pt x="101" y="32"/>
                        <a:pt x="101" y="32"/>
                      </a:cubicBezTo>
                      <a:cubicBezTo>
                        <a:pt x="102" y="32"/>
                        <a:pt x="102" y="31"/>
                        <a:pt x="102" y="30"/>
                      </a:cubicBezTo>
                      <a:cubicBezTo>
                        <a:pt x="103" y="30"/>
                        <a:pt x="104" y="29"/>
                        <a:pt x="105" y="29"/>
                      </a:cubicBezTo>
                      <a:cubicBezTo>
                        <a:pt x="104" y="30"/>
                        <a:pt x="104" y="30"/>
                        <a:pt x="104" y="30"/>
                      </a:cubicBezTo>
                      <a:cubicBezTo>
                        <a:pt x="104" y="30"/>
                        <a:pt x="104" y="30"/>
                        <a:pt x="104" y="30"/>
                      </a:cubicBezTo>
                      <a:cubicBezTo>
                        <a:pt x="101" y="34"/>
                        <a:pt x="101" y="34"/>
                        <a:pt x="101" y="34"/>
                      </a:cubicBezTo>
                      <a:cubicBezTo>
                        <a:pt x="100" y="33"/>
                        <a:pt x="101" y="33"/>
                        <a:pt x="101" y="32"/>
                      </a:cubicBezTo>
                      <a:cubicBezTo>
                        <a:pt x="100" y="34"/>
                        <a:pt x="100" y="34"/>
                        <a:pt x="100" y="34"/>
                      </a:cubicBezTo>
                      <a:cubicBezTo>
                        <a:pt x="99" y="33"/>
                        <a:pt x="100" y="33"/>
                        <a:pt x="100" y="32"/>
                      </a:cubicBezTo>
                      <a:cubicBezTo>
                        <a:pt x="100" y="32"/>
                        <a:pt x="100" y="32"/>
                        <a:pt x="100" y="32"/>
                      </a:cubicBezTo>
                      <a:cubicBezTo>
                        <a:pt x="100" y="32"/>
                        <a:pt x="101" y="31"/>
                        <a:pt x="100" y="31"/>
                      </a:cubicBezTo>
                      <a:cubicBezTo>
                        <a:pt x="100" y="32"/>
                        <a:pt x="100" y="32"/>
                        <a:pt x="100" y="32"/>
                      </a:cubicBezTo>
                      <a:cubicBezTo>
                        <a:pt x="99" y="32"/>
                        <a:pt x="100" y="31"/>
                        <a:pt x="100" y="31"/>
                      </a:cubicBezTo>
                      <a:cubicBezTo>
                        <a:pt x="99" y="31"/>
                        <a:pt x="99" y="31"/>
                        <a:pt x="99" y="31"/>
                      </a:cubicBezTo>
                      <a:cubicBezTo>
                        <a:pt x="97" y="34"/>
                        <a:pt x="93" y="36"/>
                        <a:pt x="91" y="38"/>
                      </a:cubicBezTo>
                      <a:cubicBezTo>
                        <a:pt x="90" y="37"/>
                        <a:pt x="91" y="35"/>
                        <a:pt x="90" y="34"/>
                      </a:cubicBezTo>
                      <a:cubicBezTo>
                        <a:pt x="88" y="32"/>
                        <a:pt x="86" y="30"/>
                        <a:pt x="85" y="28"/>
                      </a:cubicBezTo>
                      <a:cubicBezTo>
                        <a:pt x="84" y="27"/>
                        <a:pt x="82" y="27"/>
                        <a:pt x="83" y="26"/>
                      </a:cubicBezTo>
                      <a:cubicBezTo>
                        <a:pt x="86" y="25"/>
                        <a:pt x="88" y="26"/>
                        <a:pt x="90" y="26"/>
                      </a:cubicBezTo>
                      <a:cubicBezTo>
                        <a:pt x="90" y="25"/>
                        <a:pt x="91" y="25"/>
                        <a:pt x="91" y="25"/>
                      </a:cubicBezTo>
                      <a:cubicBezTo>
                        <a:pt x="92" y="25"/>
                        <a:pt x="92" y="26"/>
                        <a:pt x="92" y="26"/>
                      </a:cubicBezTo>
                      <a:cubicBezTo>
                        <a:pt x="92" y="26"/>
                        <a:pt x="93" y="26"/>
                        <a:pt x="93" y="26"/>
                      </a:cubicBezTo>
                      <a:cubicBezTo>
                        <a:pt x="94" y="27"/>
                        <a:pt x="94" y="26"/>
                        <a:pt x="95" y="26"/>
                      </a:cubicBezTo>
                      <a:cubicBezTo>
                        <a:pt x="95" y="26"/>
                        <a:pt x="96" y="26"/>
                        <a:pt x="95" y="26"/>
                      </a:cubicBezTo>
                      <a:cubicBezTo>
                        <a:pt x="96" y="27"/>
                        <a:pt x="96" y="27"/>
                        <a:pt x="96" y="26"/>
                      </a:cubicBezTo>
                      <a:cubicBezTo>
                        <a:pt x="97" y="26"/>
                        <a:pt x="97" y="27"/>
                        <a:pt x="98" y="27"/>
                      </a:cubicBezTo>
                      <a:cubicBezTo>
                        <a:pt x="99" y="26"/>
                        <a:pt x="97" y="26"/>
                        <a:pt x="96" y="25"/>
                      </a:cubicBezTo>
                      <a:cubicBezTo>
                        <a:pt x="96" y="24"/>
                        <a:pt x="96" y="24"/>
                        <a:pt x="96" y="24"/>
                      </a:cubicBezTo>
                      <a:cubicBezTo>
                        <a:pt x="96" y="24"/>
                        <a:pt x="96" y="24"/>
                        <a:pt x="96" y="24"/>
                      </a:cubicBezTo>
                      <a:cubicBezTo>
                        <a:pt x="95" y="23"/>
                        <a:pt x="94" y="23"/>
                        <a:pt x="95" y="23"/>
                      </a:cubicBezTo>
                      <a:cubicBezTo>
                        <a:pt x="94" y="23"/>
                        <a:pt x="93" y="22"/>
                        <a:pt x="93" y="22"/>
                      </a:cubicBezTo>
                      <a:cubicBezTo>
                        <a:pt x="90" y="21"/>
                        <a:pt x="88" y="22"/>
                        <a:pt x="86" y="21"/>
                      </a:cubicBezTo>
                      <a:cubicBezTo>
                        <a:pt x="86" y="21"/>
                        <a:pt x="85" y="21"/>
                        <a:pt x="85" y="21"/>
                      </a:cubicBezTo>
                      <a:cubicBezTo>
                        <a:pt x="85" y="21"/>
                        <a:pt x="85" y="20"/>
                        <a:pt x="85" y="21"/>
                      </a:cubicBezTo>
                      <a:cubicBezTo>
                        <a:pt x="86" y="20"/>
                        <a:pt x="84" y="20"/>
                        <a:pt x="85" y="21"/>
                      </a:cubicBezTo>
                      <a:cubicBezTo>
                        <a:pt x="84" y="20"/>
                        <a:pt x="84" y="20"/>
                        <a:pt x="84" y="20"/>
                      </a:cubicBezTo>
                      <a:cubicBezTo>
                        <a:pt x="82" y="20"/>
                        <a:pt x="80" y="19"/>
                        <a:pt x="79" y="20"/>
                      </a:cubicBezTo>
                      <a:cubicBezTo>
                        <a:pt x="77" y="21"/>
                        <a:pt x="75" y="21"/>
                        <a:pt x="73" y="21"/>
                      </a:cubicBezTo>
                      <a:cubicBezTo>
                        <a:pt x="74" y="21"/>
                        <a:pt x="74" y="21"/>
                        <a:pt x="74" y="21"/>
                      </a:cubicBezTo>
                      <a:cubicBezTo>
                        <a:pt x="72" y="22"/>
                        <a:pt x="71" y="22"/>
                        <a:pt x="69" y="22"/>
                      </a:cubicBezTo>
                      <a:cubicBezTo>
                        <a:pt x="69" y="23"/>
                        <a:pt x="69" y="23"/>
                        <a:pt x="69" y="23"/>
                      </a:cubicBezTo>
                      <a:cubicBezTo>
                        <a:pt x="69" y="22"/>
                        <a:pt x="69" y="24"/>
                        <a:pt x="68" y="23"/>
                      </a:cubicBezTo>
                      <a:cubicBezTo>
                        <a:pt x="66" y="22"/>
                        <a:pt x="68" y="21"/>
                        <a:pt x="69" y="20"/>
                      </a:cubicBezTo>
                      <a:cubicBezTo>
                        <a:pt x="72" y="17"/>
                        <a:pt x="77" y="12"/>
                        <a:pt x="83" y="13"/>
                      </a:cubicBezTo>
                      <a:cubicBezTo>
                        <a:pt x="83" y="13"/>
                        <a:pt x="83" y="13"/>
                        <a:pt x="83" y="13"/>
                      </a:cubicBezTo>
                      <a:cubicBezTo>
                        <a:pt x="84" y="13"/>
                        <a:pt x="88" y="13"/>
                        <a:pt x="90" y="12"/>
                      </a:cubicBezTo>
                      <a:cubicBezTo>
                        <a:pt x="90" y="13"/>
                        <a:pt x="92" y="12"/>
                        <a:pt x="91" y="13"/>
                      </a:cubicBezTo>
                      <a:cubicBezTo>
                        <a:pt x="95" y="13"/>
                        <a:pt x="95" y="13"/>
                        <a:pt x="95" y="13"/>
                      </a:cubicBezTo>
                      <a:cubicBezTo>
                        <a:pt x="92" y="13"/>
                        <a:pt x="92" y="13"/>
                        <a:pt x="92" y="13"/>
                      </a:cubicBezTo>
                      <a:cubicBezTo>
                        <a:pt x="93" y="12"/>
                        <a:pt x="96" y="13"/>
                        <a:pt x="96" y="12"/>
                      </a:cubicBezTo>
                      <a:cubicBezTo>
                        <a:pt x="96" y="12"/>
                        <a:pt x="96" y="13"/>
                        <a:pt x="97" y="13"/>
                      </a:cubicBezTo>
                      <a:cubicBezTo>
                        <a:pt x="97" y="13"/>
                        <a:pt x="98" y="13"/>
                        <a:pt x="98" y="13"/>
                      </a:cubicBezTo>
                      <a:cubicBezTo>
                        <a:pt x="99" y="13"/>
                        <a:pt x="99" y="13"/>
                        <a:pt x="99" y="13"/>
                      </a:cubicBezTo>
                      <a:cubicBezTo>
                        <a:pt x="99" y="12"/>
                        <a:pt x="100" y="13"/>
                        <a:pt x="100" y="13"/>
                      </a:cubicBezTo>
                      <a:cubicBezTo>
                        <a:pt x="100" y="12"/>
                        <a:pt x="100" y="12"/>
                        <a:pt x="100" y="12"/>
                      </a:cubicBezTo>
                      <a:cubicBezTo>
                        <a:pt x="101" y="12"/>
                        <a:pt x="102" y="13"/>
                        <a:pt x="104" y="13"/>
                      </a:cubicBezTo>
                      <a:cubicBezTo>
                        <a:pt x="101" y="12"/>
                        <a:pt x="99" y="11"/>
                        <a:pt x="97" y="11"/>
                      </a:cubicBezTo>
                      <a:cubicBezTo>
                        <a:pt x="97" y="11"/>
                        <a:pt x="97" y="11"/>
                        <a:pt x="96" y="10"/>
                      </a:cubicBezTo>
                      <a:cubicBezTo>
                        <a:pt x="97" y="10"/>
                        <a:pt x="97" y="10"/>
                        <a:pt x="97" y="10"/>
                      </a:cubicBezTo>
                      <a:cubicBezTo>
                        <a:pt x="95" y="10"/>
                        <a:pt x="95" y="10"/>
                        <a:pt x="95" y="10"/>
                      </a:cubicBezTo>
                      <a:cubicBezTo>
                        <a:pt x="94" y="9"/>
                        <a:pt x="93" y="10"/>
                        <a:pt x="93" y="9"/>
                      </a:cubicBezTo>
                      <a:cubicBezTo>
                        <a:pt x="88" y="9"/>
                        <a:pt x="88" y="9"/>
                        <a:pt x="88" y="9"/>
                      </a:cubicBezTo>
                      <a:cubicBezTo>
                        <a:pt x="86" y="8"/>
                        <a:pt x="84" y="8"/>
                        <a:pt x="82" y="8"/>
                      </a:cubicBezTo>
                      <a:cubicBezTo>
                        <a:pt x="81" y="7"/>
                        <a:pt x="80" y="8"/>
                        <a:pt x="80" y="7"/>
                      </a:cubicBezTo>
                      <a:cubicBezTo>
                        <a:pt x="80" y="7"/>
                        <a:pt x="79" y="6"/>
                        <a:pt x="79" y="7"/>
                      </a:cubicBezTo>
                      <a:cubicBezTo>
                        <a:pt x="78" y="7"/>
                        <a:pt x="77" y="7"/>
                        <a:pt x="77" y="7"/>
                      </a:cubicBezTo>
                      <a:cubicBezTo>
                        <a:pt x="77" y="7"/>
                        <a:pt x="77" y="7"/>
                        <a:pt x="77" y="7"/>
                      </a:cubicBezTo>
                      <a:cubicBezTo>
                        <a:pt x="77" y="7"/>
                        <a:pt x="77" y="8"/>
                        <a:pt x="77" y="8"/>
                      </a:cubicBezTo>
                      <a:cubicBezTo>
                        <a:pt x="76" y="8"/>
                        <a:pt x="76" y="7"/>
                        <a:pt x="76" y="7"/>
                      </a:cubicBezTo>
                      <a:cubicBezTo>
                        <a:pt x="76" y="7"/>
                        <a:pt x="76" y="7"/>
                        <a:pt x="76" y="7"/>
                      </a:cubicBezTo>
                      <a:cubicBezTo>
                        <a:pt x="76" y="7"/>
                        <a:pt x="75" y="8"/>
                        <a:pt x="75" y="7"/>
                      </a:cubicBezTo>
                      <a:cubicBezTo>
                        <a:pt x="74" y="8"/>
                        <a:pt x="73" y="7"/>
                        <a:pt x="73" y="8"/>
                      </a:cubicBezTo>
                      <a:cubicBezTo>
                        <a:pt x="71" y="7"/>
                        <a:pt x="70" y="9"/>
                        <a:pt x="69" y="8"/>
                      </a:cubicBezTo>
                      <a:cubicBezTo>
                        <a:pt x="68" y="9"/>
                        <a:pt x="66" y="10"/>
                        <a:pt x="66" y="10"/>
                      </a:cubicBezTo>
                      <a:cubicBezTo>
                        <a:pt x="64" y="10"/>
                        <a:pt x="63" y="12"/>
                        <a:pt x="61" y="12"/>
                      </a:cubicBezTo>
                      <a:cubicBezTo>
                        <a:pt x="61" y="12"/>
                        <a:pt x="63" y="11"/>
                        <a:pt x="63" y="10"/>
                      </a:cubicBezTo>
                      <a:cubicBezTo>
                        <a:pt x="62" y="11"/>
                        <a:pt x="62" y="12"/>
                        <a:pt x="61" y="12"/>
                      </a:cubicBezTo>
                      <a:cubicBezTo>
                        <a:pt x="60" y="12"/>
                        <a:pt x="60" y="11"/>
                        <a:pt x="60" y="11"/>
                      </a:cubicBezTo>
                      <a:cubicBezTo>
                        <a:pt x="60" y="11"/>
                        <a:pt x="60" y="11"/>
                        <a:pt x="60" y="11"/>
                      </a:cubicBezTo>
                      <a:cubicBezTo>
                        <a:pt x="60" y="11"/>
                        <a:pt x="60" y="11"/>
                        <a:pt x="60" y="11"/>
                      </a:cubicBezTo>
                      <a:cubicBezTo>
                        <a:pt x="60" y="12"/>
                        <a:pt x="60" y="12"/>
                        <a:pt x="60" y="12"/>
                      </a:cubicBezTo>
                      <a:cubicBezTo>
                        <a:pt x="60" y="13"/>
                        <a:pt x="60" y="13"/>
                        <a:pt x="59" y="13"/>
                      </a:cubicBezTo>
                      <a:cubicBezTo>
                        <a:pt x="59" y="12"/>
                        <a:pt x="59" y="11"/>
                        <a:pt x="59" y="10"/>
                      </a:cubicBezTo>
                      <a:cubicBezTo>
                        <a:pt x="58" y="9"/>
                        <a:pt x="58" y="6"/>
                        <a:pt x="56" y="5"/>
                      </a:cubicBezTo>
                      <a:cubicBezTo>
                        <a:pt x="55" y="1"/>
                        <a:pt x="52" y="2"/>
                        <a:pt x="49" y="1"/>
                      </a:cubicBezTo>
                      <a:cubicBezTo>
                        <a:pt x="50" y="0"/>
                        <a:pt x="50" y="0"/>
                        <a:pt x="50" y="0"/>
                      </a:cubicBezTo>
                      <a:cubicBezTo>
                        <a:pt x="48" y="0"/>
                        <a:pt x="46" y="0"/>
                        <a:pt x="44" y="0"/>
                      </a:cubicBezTo>
                      <a:cubicBezTo>
                        <a:pt x="39" y="1"/>
                        <a:pt x="35" y="1"/>
                        <a:pt x="32" y="4"/>
                      </a:cubicBezTo>
                      <a:cubicBezTo>
                        <a:pt x="28" y="6"/>
                        <a:pt x="28" y="10"/>
                        <a:pt x="28" y="14"/>
                      </a:cubicBezTo>
                      <a:cubicBezTo>
                        <a:pt x="27" y="14"/>
                        <a:pt x="27" y="14"/>
                        <a:pt x="27" y="14"/>
                      </a:cubicBezTo>
                      <a:cubicBezTo>
                        <a:pt x="27" y="14"/>
                        <a:pt x="27" y="14"/>
                        <a:pt x="27" y="14"/>
                      </a:cubicBezTo>
                      <a:cubicBezTo>
                        <a:pt x="27" y="15"/>
                        <a:pt x="26" y="15"/>
                        <a:pt x="25" y="15"/>
                      </a:cubicBezTo>
                      <a:cubicBezTo>
                        <a:pt x="23" y="16"/>
                        <a:pt x="20" y="16"/>
                        <a:pt x="18" y="18"/>
                      </a:cubicBezTo>
                      <a:cubicBezTo>
                        <a:pt x="16" y="18"/>
                        <a:pt x="16" y="21"/>
                        <a:pt x="14" y="20"/>
                      </a:cubicBezTo>
                      <a:cubicBezTo>
                        <a:pt x="14" y="21"/>
                        <a:pt x="14" y="21"/>
                        <a:pt x="14" y="21"/>
                      </a:cubicBezTo>
                      <a:cubicBezTo>
                        <a:pt x="14" y="21"/>
                        <a:pt x="14" y="21"/>
                        <a:pt x="14" y="21"/>
                      </a:cubicBezTo>
                      <a:cubicBezTo>
                        <a:pt x="15" y="21"/>
                        <a:pt x="15" y="21"/>
                        <a:pt x="15" y="21"/>
                      </a:cubicBezTo>
                      <a:cubicBezTo>
                        <a:pt x="16" y="20"/>
                        <a:pt x="16" y="20"/>
                        <a:pt x="16" y="20"/>
                      </a:cubicBezTo>
                      <a:cubicBezTo>
                        <a:pt x="16" y="21"/>
                        <a:pt x="15" y="22"/>
                        <a:pt x="15" y="23"/>
                      </a:cubicBezTo>
                      <a:cubicBezTo>
                        <a:pt x="15" y="23"/>
                        <a:pt x="15" y="23"/>
                        <a:pt x="15" y="23"/>
                      </a:cubicBezTo>
                      <a:cubicBezTo>
                        <a:pt x="14" y="24"/>
                        <a:pt x="14" y="24"/>
                        <a:pt x="14" y="24"/>
                      </a:cubicBezTo>
                      <a:cubicBezTo>
                        <a:pt x="14" y="23"/>
                        <a:pt x="15" y="22"/>
                        <a:pt x="15" y="22"/>
                      </a:cubicBezTo>
                      <a:cubicBezTo>
                        <a:pt x="14" y="22"/>
                        <a:pt x="14" y="24"/>
                        <a:pt x="14" y="25"/>
                      </a:cubicBezTo>
                      <a:cubicBezTo>
                        <a:pt x="13" y="25"/>
                        <a:pt x="13" y="24"/>
                        <a:pt x="13" y="25"/>
                      </a:cubicBezTo>
                      <a:cubicBezTo>
                        <a:pt x="13" y="25"/>
                        <a:pt x="12" y="25"/>
                        <a:pt x="13" y="25"/>
                      </a:cubicBezTo>
                      <a:cubicBezTo>
                        <a:pt x="13" y="25"/>
                        <a:pt x="13" y="25"/>
                        <a:pt x="13" y="25"/>
                      </a:cubicBezTo>
                      <a:cubicBezTo>
                        <a:pt x="14" y="25"/>
                        <a:pt x="14" y="25"/>
                        <a:pt x="14" y="25"/>
                      </a:cubicBezTo>
                      <a:cubicBezTo>
                        <a:pt x="13" y="26"/>
                        <a:pt x="13" y="26"/>
                        <a:pt x="13" y="26"/>
                      </a:cubicBezTo>
                      <a:cubicBezTo>
                        <a:pt x="13" y="26"/>
                        <a:pt x="13" y="26"/>
                        <a:pt x="13" y="26"/>
                      </a:cubicBezTo>
                      <a:cubicBezTo>
                        <a:pt x="13" y="26"/>
                        <a:pt x="13" y="27"/>
                        <a:pt x="12" y="27"/>
                      </a:cubicBezTo>
                      <a:cubicBezTo>
                        <a:pt x="13" y="27"/>
                        <a:pt x="12" y="27"/>
                        <a:pt x="12" y="28"/>
                      </a:cubicBezTo>
                      <a:cubicBezTo>
                        <a:pt x="13" y="28"/>
                        <a:pt x="13" y="28"/>
                        <a:pt x="13" y="28"/>
                      </a:cubicBezTo>
                      <a:cubicBezTo>
                        <a:pt x="13" y="29"/>
                        <a:pt x="13" y="29"/>
                        <a:pt x="13" y="29"/>
                      </a:cubicBezTo>
                      <a:cubicBezTo>
                        <a:pt x="12" y="29"/>
                        <a:pt x="12" y="29"/>
                        <a:pt x="12" y="28"/>
                      </a:cubicBezTo>
                      <a:cubicBezTo>
                        <a:pt x="12" y="31"/>
                        <a:pt x="12" y="31"/>
                        <a:pt x="12" y="31"/>
                      </a:cubicBezTo>
                      <a:cubicBezTo>
                        <a:pt x="14" y="33"/>
                        <a:pt x="14" y="36"/>
                        <a:pt x="17" y="38"/>
                      </a:cubicBezTo>
                      <a:cubicBezTo>
                        <a:pt x="15" y="38"/>
                        <a:pt x="13" y="39"/>
                        <a:pt x="11" y="40"/>
                      </a:cubicBezTo>
                      <a:cubicBezTo>
                        <a:pt x="11" y="41"/>
                        <a:pt x="11" y="41"/>
                        <a:pt x="11" y="41"/>
                      </a:cubicBezTo>
                      <a:cubicBezTo>
                        <a:pt x="4" y="43"/>
                        <a:pt x="6" y="51"/>
                        <a:pt x="3" y="56"/>
                      </a:cubicBezTo>
                      <a:cubicBezTo>
                        <a:pt x="3" y="55"/>
                        <a:pt x="3" y="55"/>
                        <a:pt x="3" y="55"/>
                      </a:cubicBezTo>
                      <a:cubicBezTo>
                        <a:pt x="3" y="55"/>
                        <a:pt x="3" y="55"/>
                        <a:pt x="2" y="55"/>
                      </a:cubicBezTo>
                      <a:cubicBezTo>
                        <a:pt x="2" y="57"/>
                        <a:pt x="2" y="59"/>
                        <a:pt x="2" y="60"/>
                      </a:cubicBezTo>
                      <a:cubicBezTo>
                        <a:pt x="2" y="62"/>
                        <a:pt x="2" y="63"/>
                        <a:pt x="2" y="65"/>
                      </a:cubicBezTo>
                      <a:cubicBezTo>
                        <a:pt x="2" y="65"/>
                        <a:pt x="2" y="64"/>
                        <a:pt x="2" y="64"/>
                      </a:cubicBezTo>
                      <a:cubicBezTo>
                        <a:pt x="2" y="64"/>
                        <a:pt x="2" y="64"/>
                        <a:pt x="2" y="64"/>
                      </a:cubicBezTo>
                      <a:cubicBezTo>
                        <a:pt x="2" y="66"/>
                        <a:pt x="2" y="66"/>
                        <a:pt x="2" y="66"/>
                      </a:cubicBezTo>
                      <a:cubicBezTo>
                        <a:pt x="1" y="65"/>
                        <a:pt x="1" y="63"/>
                        <a:pt x="1" y="61"/>
                      </a:cubicBezTo>
                      <a:cubicBezTo>
                        <a:pt x="1" y="61"/>
                        <a:pt x="1" y="61"/>
                        <a:pt x="1" y="61"/>
                      </a:cubicBezTo>
                      <a:cubicBezTo>
                        <a:pt x="1" y="53"/>
                        <a:pt x="2" y="45"/>
                        <a:pt x="9" y="39"/>
                      </a:cubicBezTo>
                      <a:cubicBezTo>
                        <a:pt x="10" y="39"/>
                        <a:pt x="12" y="38"/>
                        <a:pt x="12" y="37"/>
                      </a:cubicBezTo>
                      <a:cubicBezTo>
                        <a:pt x="7" y="38"/>
                        <a:pt x="5" y="42"/>
                        <a:pt x="3" y="45"/>
                      </a:cubicBezTo>
                      <a:cubicBezTo>
                        <a:pt x="2" y="48"/>
                        <a:pt x="1" y="51"/>
                        <a:pt x="1" y="53"/>
                      </a:cubicBezTo>
                      <a:cubicBezTo>
                        <a:pt x="0" y="53"/>
                        <a:pt x="1" y="53"/>
                        <a:pt x="0" y="53"/>
                      </a:cubicBezTo>
                      <a:cubicBezTo>
                        <a:pt x="1" y="53"/>
                        <a:pt x="1" y="53"/>
                        <a:pt x="1" y="53"/>
                      </a:cubicBezTo>
                      <a:cubicBezTo>
                        <a:pt x="0" y="58"/>
                        <a:pt x="0" y="62"/>
                        <a:pt x="0" y="66"/>
                      </a:cubicBezTo>
                      <a:cubicBezTo>
                        <a:pt x="1" y="66"/>
                        <a:pt x="2" y="67"/>
                        <a:pt x="1" y="67"/>
                      </a:cubicBezTo>
                      <a:cubicBezTo>
                        <a:pt x="2" y="68"/>
                        <a:pt x="0" y="68"/>
                        <a:pt x="1" y="69"/>
                      </a:cubicBezTo>
                      <a:cubicBezTo>
                        <a:pt x="1" y="69"/>
                        <a:pt x="2" y="70"/>
                        <a:pt x="2" y="71"/>
                      </a:cubicBezTo>
                      <a:cubicBezTo>
                        <a:pt x="2" y="71"/>
                        <a:pt x="2" y="71"/>
                        <a:pt x="2" y="71"/>
                      </a:cubicBezTo>
                      <a:cubicBezTo>
                        <a:pt x="3" y="72"/>
                        <a:pt x="3" y="75"/>
                        <a:pt x="5" y="76"/>
                      </a:cubicBezTo>
                      <a:cubicBezTo>
                        <a:pt x="4" y="76"/>
                        <a:pt x="4" y="76"/>
                        <a:pt x="4" y="76"/>
                      </a:cubicBezTo>
                      <a:cubicBezTo>
                        <a:pt x="4" y="77"/>
                        <a:pt x="6" y="78"/>
                        <a:pt x="5" y="78"/>
                      </a:cubicBezTo>
                      <a:cubicBezTo>
                        <a:pt x="7" y="78"/>
                        <a:pt x="6" y="78"/>
                        <a:pt x="7" y="79"/>
                      </a:cubicBezTo>
                      <a:cubicBezTo>
                        <a:pt x="6" y="78"/>
                        <a:pt x="6" y="77"/>
                        <a:pt x="5" y="77"/>
                      </a:cubicBezTo>
                      <a:cubicBezTo>
                        <a:pt x="6" y="77"/>
                        <a:pt x="6" y="77"/>
                        <a:pt x="6" y="77"/>
                      </a:cubicBezTo>
                      <a:cubicBezTo>
                        <a:pt x="5" y="75"/>
                        <a:pt x="4" y="74"/>
                        <a:pt x="4" y="73"/>
                      </a:cubicBezTo>
                      <a:cubicBezTo>
                        <a:pt x="4" y="73"/>
                        <a:pt x="4" y="73"/>
                        <a:pt x="4" y="73"/>
                      </a:cubicBezTo>
                      <a:cubicBezTo>
                        <a:pt x="2" y="71"/>
                        <a:pt x="3" y="68"/>
                        <a:pt x="2" y="65"/>
                      </a:cubicBezTo>
                      <a:cubicBezTo>
                        <a:pt x="3" y="67"/>
                        <a:pt x="3" y="67"/>
                        <a:pt x="3" y="67"/>
                      </a:cubicBezTo>
                      <a:cubicBezTo>
                        <a:pt x="2" y="65"/>
                        <a:pt x="2" y="63"/>
                        <a:pt x="2" y="61"/>
                      </a:cubicBezTo>
                      <a:cubicBezTo>
                        <a:pt x="2" y="60"/>
                        <a:pt x="2" y="60"/>
                        <a:pt x="2" y="60"/>
                      </a:cubicBezTo>
                      <a:cubicBezTo>
                        <a:pt x="2" y="60"/>
                        <a:pt x="2" y="60"/>
                        <a:pt x="2" y="60"/>
                      </a:cubicBezTo>
                      <a:cubicBezTo>
                        <a:pt x="3" y="60"/>
                        <a:pt x="3" y="61"/>
                        <a:pt x="3" y="61"/>
                      </a:cubicBezTo>
                      <a:cubicBezTo>
                        <a:pt x="3" y="61"/>
                        <a:pt x="2" y="60"/>
                        <a:pt x="3" y="59"/>
                      </a:cubicBezTo>
                      <a:cubicBezTo>
                        <a:pt x="3" y="60"/>
                        <a:pt x="3" y="60"/>
                        <a:pt x="3" y="61"/>
                      </a:cubicBezTo>
                      <a:cubicBezTo>
                        <a:pt x="4" y="63"/>
                        <a:pt x="3" y="67"/>
                        <a:pt x="4" y="67"/>
                      </a:cubicBezTo>
                      <a:cubicBezTo>
                        <a:pt x="4" y="68"/>
                        <a:pt x="4" y="68"/>
                        <a:pt x="4" y="68"/>
                      </a:cubicBezTo>
                      <a:cubicBezTo>
                        <a:pt x="4" y="68"/>
                        <a:pt x="5" y="68"/>
                        <a:pt x="5" y="68"/>
                      </a:cubicBezTo>
                      <a:cubicBezTo>
                        <a:pt x="5" y="69"/>
                        <a:pt x="5" y="69"/>
                        <a:pt x="4" y="69"/>
                      </a:cubicBezTo>
                      <a:cubicBezTo>
                        <a:pt x="5" y="69"/>
                        <a:pt x="5" y="69"/>
                        <a:pt x="5" y="69"/>
                      </a:cubicBezTo>
                      <a:cubicBezTo>
                        <a:pt x="5" y="69"/>
                        <a:pt x="5" y="69"/>
                        <a:pt x="5" y="69"/>
                      </a:cubicBezTo>
                      <a:cubicBezTo>
                        <a:pt x="4" y="69"/>
                        <a:pt x="4" y="69"/>
                        <a:pt x="4" y="69"/>
                      </a:cubicBezTo>
                      <a:cubicBezTo>
                        <a:pt x="5" y="69"/>
                        <a:pt x="5" y="70"/>
                        <a:pt x="5" y="70"/>
                      </a:cubicBezTo>
                      <a:cubicBezTo>
                        <a:pt x="6" y="71"/>
                        <a:pt x="5" y="72"/>
                        <a:pt x="6" y="72"/>
                      </a:cubicBezTo>
                      <a:cubicBezTo>
                        <a:pt x="6" y="72"/>
                        <a:pt x="6" y="72"/>
                        <a:pt x="6" y="72"/>
                      </a:cubicBezTo>
                      <a:cubicBezTo>
                        <a:pt x="7" y="74"/>
                        <a:pt x="7" y="74"/>
                        <a:pt x="7" y="74"/>
                      </a:cubicBezTo>
                      <a:cubicBezTo>
                        <a:pt x="7" y="73"/>
                        <a:pt x="7" y="73"/>
                        <a:pt x="7" y="73"/>
                      </a:cubicBezTo>
                      <a:cubicBezTo>
                        <a:pt x="7" y="74"/>
                        <a:pt x="8" y="74"/>
                        <a:pt x="8" y="74"/>
                      </a:cubicBezTo>
                      <a:cubicBezTo>
                        <a:pt x="8" y="74"/>
                        <a:pt x="8" y="74"/>
                        <a:pt x="8" y="74"/>
                      </a:cubicBezTo>
                      <a:cubicBezTo>
                        <a:pt x="9" y="75"/>
                        <a:pt x="9" y="75"/>
                        <a:pt x="9" y="75"/>
                      </a:cubicBezTo>
                      <a:cubicBezTo>
                        <a:pt x="9" y="75"/>
                        <a:pt x="9" y="75"/>
                        <a:pt x="9" y="75"/>
                      </a:cubicBezTo>
                      <a:cubicBezTo>
                        <a:pt x="10" y="76"/>
                        <a:pt x="10" y="76"/>
                        <a:pt x="10" y="76"/>
                      </a:cubicBezTo>
                      <a:cubicBezTo>
                        <a:pt x="10" y="76"/>
                        <a:pt x="9" y="76"/>
                        <a:pt x="9" y="76"/>
                      </a:cubicBezTo>
                      <a:cubicBezTo>
                        <a:pt x="9" y="77"/>
                        <a:pt x="10" y="76"/>
                        <a:pt x="10" y="77"/>
                      </a:cubicBezTo>
                      <a:cubicBezTo>
                        <a:pt x="12" y="78"/>
                        <a:pt x="12" y="78"/>
                        <a:pt x="12" y="78"/>
                      </a:cubicBezTo>
                      <a:cubicBezTo>
                        <a:pt x="12" y="78"/>
                        <a:pt x="12" y="78"/>
                        <a:pt x="12" y="78"/>
                      </a:cubicBezTo>
                      <a:cubicBezTo>
                        <a:pt x="12" y="78"/>
                        <a:pt x="12" y="78"/>
                        <a:pt x="12" y="78"/>
                      </a:cubicBezTo>
                      <a:cubicBezTo>
                        <a:pt x="12" y="78"/>
                        <a:pt x="12" y="78"/>
                        <a:pt x="12" y="79"/>
                      </a:cubicBezTo>
                      <a:cubicBezTo>
                        <a:pt x="12" y="78"/>
                        <a:pt x="12" y="78"/>
                        <a:pt x="12" y="78"/>
                      </a:cubicBezTo>
                      <a:cubicBezTo>
                        <a:pt x="13" y="79"/>
                        <a:pt x="13" y="79"/>
                        <a:pt x="13" y="79"/>
                      </a:cubicBezTo>
                      <a:cubicBezTo>
                        <a:pt x="13" y="79"/>
                        <a:pt x="13" y="79"/>
                        <a:pt x="13" y="79"/>
                      </a:cubicBezTo>
                      <a:cubicBezTo>
                        <a:pt x="12" y="78"/>
                        <a:pt x="11" y="78"/>
                        <a:pt x="11" y="77"/>
                      </a:cubicBezTo>
                      <a:cubicBezTo>
                        <a:pt x="11" y="77"/>
                        <a:pt x="11" y="77"/>
                        <a:pt x="11" y="77"/>
                      </a:cubicBezTo>
                      <a:cubicBezTo>
                        <a:pt x="12" y="77"/>
                        <a:pt x="14" y="79"/>
                        <a:pt x="16" y="79"/>
                      </a:cubicBezTo>
                      <a:cubicBezTo>
                        <a:pt x="15" y="78"/>
                        <a:pt x="15" y="78"/>
                        <a:pt x="15" y="78"/>
                      </a:cubicBezTo>
                      <a:cubicBezTo>
                        <a:pt x="16" y="78"/>
                        <a:pt x="18" y="78"/>
                        <a:pt x="19" y="79"/>
                      </a:cubicBezTo>
                      <a:cubicBezTo>
                        <a:pt x="19" y="78"/>
                        <a:pt x="19" y="78"/>
                        <a:pt x="19" y="78"/>
                      </a:cubicBezTo>
                      <a:cubicBezTo>
                        <a:pt x="20" y="78"/>
                        <a:pt x="21" y="78"/>
                        <a:pt x="20" y="79"/>
                      </a:cubicBezTo>
                      <a:cubicBezTo>
                        <a:pt x="20" y="79"/>
                        <a:pt x="19" y="79"/>
                        <a:pt x="18" y="79"/>
                      </a:cubicBezTo>
                      <a:cubicBezTo>
                        <a:pt x="18" y="79"/>
                        <a:pt x="18" y="79"/>
                        <a:pt x="18" y="79"/>
                      </a:cubicBezTo>
                      <a:cubicBezTo>
                        <a:pt x="18" y="79"/>
                        <a:pt x="17" y="79"/>
                        <a:pt x="17" y="79"/>
                      </a:cubicBezTo>
                      <a:cubicBezTo>
                        <a:pt x="17" y="80"/>
                        <a:pt x="17" y="80"/>
                        <a:pt x="17" y="80"/>
                      </a:cubicBezTo>
                      <a:cubicBezTo>
                        <a:pt x="19" y="79"/>
                        <a:pt x="19" y="79"/>
                        <a:pt x="21" y="80"/>
                      </a:cubicBezTo>
                      <a:cubicBezTo>
                        <a:pt x="21" y="80"/>
                        <a:pt x="21" y="80"/>
                        <a:pt x="21" y="80"/>
                      </a:cubicBezTo>
                      <a:cubicBezTo>
                        <a:pt x="21" y="80"/>
                        <a:pt x="21" y="80"/>
                        <a:pt x="20" y="80"/>
                      </a:cubicBezTo>
                      <a:cubicBezTo>
                        <a:pt x="22" y="80"/>
                        <a:pt x="22" y="82"/>
                        <a:pt x="23" y="83"/>
                      </a:cubicBezTo>
                      <a:cubicBezTo>
                        <a:pt x="28" y="88"/>
                        <a:pt x="34" y="91"/>
                        <a:pt x="41" y="91"/>
                      </a:cubicBezTo>
                      <a:cubicBezTo>
                        <a:pt x="41" y="90"/>
                        <a:pt x="42" y="90"/>
                        <a:pt x="42" y="90"/>
                      </a:cubicBezTo>
                      <a:cubicBezTo>
                        <a:pt x="41" y="91"/>
                        <a:pt x="41" y="91"/>
                        <a:pt x="41" y="91"/>
                      </a:cubicBezTo>
                      <a:cubicBezTo>
                        <a:pt x="42" y="92"/>
                        <a:pt x="42" y="90"/>
                        <a:pt x="43" y="90"/>
                      </a:cubicBezTo>
                      <a:cubicBezTo>
                        <a:pt x="43" y="90"/>
                        <a:pt x="44" y="90"/>
                        <a:pt x="44" y="90"/>
                      </a:cubicBezTo>
                      <a:cubicBezTo>
                        <a:pt x="44" y="91"/>
                        <a:pt x="43" y="90"/>
                        <a:pt x="43" y="91"/>
                      </a:cubicBezTo>
                      <a:cubicBezTo>
                        <a:pt x="44" y="91"/>
                        <a:pt x="44" y="91"/>
                        <a:pt x="44" y="91"/>
                      </a:cubicBezTo>
                      <a:cubicBezTo>
                        <a:pt x="44" y="91"/>
                        <a:pt x="44" y="91"/>
                        <a:pt x="44" y="91"/>
                      </a:cubicBezTo>
                      <a:cubicBezTo>
                        <a:pt x="45" y="90"/>
                        <a:pt x="47" y="90"/>
                        <a:pt x="48" y="90"/>
                      </a:cubicBezTo>
                      <a:cubicBezTo>
                        <a:pt x="48" y="89"/>
                        <a:pt x="49" y="89"/>
                        <a:pt x="49" y="88"/>
                      </a:cubicBezTo>
                      <a:cubicBezTo>
                        <a:pt x="50" y="88"/>
                        <a:pt x="50" y="88"/>
                        <a:pt x="50" y="88"/>
                      </a:cubicBezTo>
                      <a:cubicBezTo>
                        <a:pt x="51" y="87"/>
                        <a:pt x="51" y="90"/>
                        <a:pt x="51" y="88"/>
                      </a:cubicBezTo>
                      <a:cubicBezTo>
                        <a:pt x="51" y="88"/>
                        <a:pt x="51" y="88"/>
                        <a:pt x="51" y="88"/>
                      </a:cubicBezTo>
                      <a:cubicBezTo>
                        <a:pt x="52" y="88"/>
                        <a:pt x="52" y="88"/>
                        <a:pt x="52" y="88"/>
                      </a:cubicBezTo>
                      <a:cubicBezTo>
                        <a:pt x="52" y="88"/>
                        <a:pt x="52" y="88"/>
                        <a:pt x="52" y="89"/>
                      </a:cubicBezTo>
                      <a:cubicBezTo>
                        <a:pt x="51" y="88"/>
                        <a:pt x="51" y="88"/>
                        <a:pt x="51" y="88"/>
                      </a:cubicBezTo>
                      <a:cubicBezTo>
                        <a:pt x="52" y="89"/>
                        <a:pt x="52" y="89"/>
                        <a:pt x="52" y="89"/>
                      </a:cubicBezTo>
                      <a:cubicBezTo>
                        <a:pt x="54" y="87"/>
                        <a:pt x="54" y="87"/>
                        <a:pt x="54" y="87"/>
                      </a:cubicBezTo>
                      <a:cubicBezTo>
                        <a:pt x="54" y="88"/>
                        <a:pt x="54" y="88"/>
                        <a:pt x="54" y="88"/>
                      </a:cubicBezTo>
                      <a:cubicBezTo>
                        <a:pt x="54" y="87"/>
                        <a:pt x="55" y="87"/>
                        <a:pt x="55" y="87"/>
                      </a:cubicBezTo>
                      <a:cubicBezTo>
                        <a:pt x="55" y="86"/>
                        <a:pt x="55" y="86"/>
                        <a:pt x="55" y="86"/>
                      </a:cubicBezTo>
                      <a:cubicBezTo>
                        <a:pt x="56" y="86"/>
                        <a:pt x="55" y="85"/>
                        <a:pt x="56" y="85"/>
                      </a:cubicBezTo>
                      <a:cubicBezTo>
                        <a:pt x="56" y="86"/>
                        <a:pt x="56" y="86"/>
                        <a:pt x="56" y="86"/>
                      </a:cubicBezTo>
                      <a:cubicBezTo>
                        <a:pt x="56" y="85"/>
                        <a:pt x="57" y="86"/>
                        <a:pt x="57" y="86"/>
                      </a:cubicBezTo>
                      <a:cubicBezTo>
                        <a:pt x="57" y="85"/>
                        <a:pt x="57" y="85"/>
                        <a:pt x="57" y="85"/>
                      </a:cubicBezTo>
                      <a:cubicBezTo>
                        <a:pt x="57" y="85"/>
                        <a:pt x="57" y="85"/>
                        <a:pt x="57" y="85"/>
                      </a:cubicBezTo>
                      <a:cubicBezTo>
                        <a:pt x="57" y="85"/>
                        <a:pt x="58" y="84"/>
                        <a:pt x="58" y="84"/>
                      </a:cubicBezTo>
                      <a:cubicBezTo>
                        <a:pt x="58" y="83"/>
                        <a:pt x="58" y="83"/>
                        <a:pt x="59" y="82"/>
                      </a:cubicBezTo>
                      <a:cubicBezTo>
                        <a:pt x="59" y="83"/>
                        <a:pt x="59" y="83"/>
                        <a:pt x="59" y="83"/>
                      </a:cubicBezTo>
                      <a:cubicBezTo>
                        <a:pt x="59" y="82"/>
                        <a:pt x="60" y="82"/>
                        <a:pt x="60" y="81"/>
                      </a:cubicBezTo>
                      <a:cubicBezTo>
                        <a:pt x="60" y="81"/>
                        <a:pt x="59" y="82"/>
                        <a:pt x="59" y="81"/>
                      </a:cubicBezTo>
                      <a:cubicBezTo>
                        <a:pt x="59" y="82"/>
                        <a:pt x="59" y="82"/>
                        <a:pt x="59" y="82"/>
                      </a:cubicBezTo>
                      <a:cubicBezTo>
                        <a:pt x="59" y="82"/>
                        <a:pt x="59" y="82"/>
                        <a:pt x="58" y="83"/>
                      </a:cubicBezTo>
                      <a:cubicBezTo>
                        <a:pt x="57" y="82"/>
                        <a:pt x="58" y="81"/>
                        <a:pt x="58" y="81"/>
                      </a:cubicBezTo>
                      <a:cubicBezTo>
                        <a:pt x="58" y="81"/>
                        <a:pt x="58" y="83"/>
                        <a:pt x="57" y="82"/>
                      </a:cubicBezTo>
                      <a:cubicBezTo>
                        <a:pt x="57" y="81"/>
                        <a:pt x="58" y="80"/>
                        <a:pt x="59" y="79"/>
                      </a:cubicBezTo>
                      <a:cubicBezTo>
                        <a:pt x="59" y="79"/>
                        <a:pt x="59" y="79"/>
                        <a:pt x="59" y="79"/>
                      </a:cubicBezTo>
                      <a:cubicBezTo>
                        <a:pt x="59" y="79"/>
                        <a:pt x="60" y="79"/>
                        <a:pt x="60" y="79"/>
                      </a:cubicBezTo>
                      <a:cubicBezTo>
                        <a:pt x="59" y="80"/>
                        <a:pt x="59" y="80"/>
                        <a:pt x="59" y="80"/>
                      </a:cubicBezTo>
                      <a:cubicBezTo>
                        <a:pt x="59" y="80"/>
                        <a:pt x="59" y="80"/>
                        <a:pt x="59" y="80"/>
                      </a:cubicBezTo>
                      <a:cubicBezTo>
                        <a:pt x="59" y="80"/>
                        <a:pt x="59" y="80"/>
                        <a:pt x="59" y="80"/>
                      </a:cubicBezTo>
                      <a:cubicBezTo>
                        <a:pt x="59" y="80"/>
                        <a:pt x="60" y="80"/>
                        <a:pt x="60" y="80"/>
                      </a:cubicBezTo>
                      <a:cubicBezTo>
                        <a:pt x="65" y="81"/>
                        <a:pt x="70" y="81"/>
                        <a:pt x="76" y="82"/>
                      </a:cubicBezTo>
                      <a:cubicBezTo>
                        <a:pt x="79" y="81"/>
                        <a:pt x="84" y="81"/>
                        <a:pt x="86" y="80"/>
                      </a:cubicBezTo>
                      <a:cubicBezTo>
                        <a:pt x="86" y="80"/>
                        <a:pt x="86" y="80"/>
                        <a:pt x="86" y="80"/>
                      </a:cubicBezTo>
                      <a:cubicBezTo>
                        <a:pt x="87" y="79"/>
                        <a:pt x="87" y="79"/>
                        <a:pt x="87" y="79"/>
                      </a:cubicBezTo>
                      <a:cubicBezTo>
                        <a:pt x="86" y="78"/>
                        <a:pt x="86" y="78"/>
                        <a:pt x="86" y="78"/>
                      </a:cubicBezTo>
                      <a:cubicBezTo>
                        <a:pt x="86" y="78"/>
                        <a:pt x="87" y="78"/>
                        <a:pt x="87" y="78"/>
                      </a:cubicBezTo>
                      <a:cubicBezTo>
                        <a:pt x="87" y="79"/>
                        <a:pt x="88" y="79"/>
                        <a:pt x="88" y="79"/>
                      </a:cubicBezTo>
                      <a:cubicBezTo>
                        <a:pt x="88" y="79"/>
                        <a:pt x="88" y="79"/>
                        <a:pt x="88" y="79"/>
                      </a:cubicBezTo>
                      <a:cubicBezTo>
                        <a:pt x="87" y="79"/>
                        <a:pt x="88" y="78"/>
                        <a:pt x="87" y="78"/>
                      </a:cubicBezTo>
                      <a:cubicBezTo>
                        <a:pt x="88" y="78"/>
                        <a:pt x="88" y="77"/>
                        <a:pt x="89" y="78"/>
                      </a:cubicBezTo>
                      <a:cubicBezTo>
                        <a:pt x="89" y="78"/>
                        <a:pt x="89" y="78"/>
                        <a:pt x="89" y="78"/>
                      </a:cubicBezTo>
                      <a:cubicBezTo>
                        <a:pt x="89" y="78"/>
                        <a:pt x="89" y="78"/>
                        <a:pt x="89" y="78"/>
                      </a:cubicBezTo>
                      <a:cubicBezTo>
                        <a:pt x="89" y="78"/>
                        <a:pt x="89" y="78"/>
                        <a:pt x="89" y="78"/>
                      </a:cubicBezTo>
                      <a:cubicBezTo>
                        <a:pt x="90" y="79"/>
                        <a:pt x="90" y="79"/>
                        <a:pt x="90" y="79"/>
                      </a:cubicBezTo>
                      <a:cubicBezTo>
                        <a:pt x="91" y="78"/>
                        <a:pt x="91" y="78"/>
                        <a:pt x="91" y="78"/>
                      </a:cubicBezTo>
                      <a:cubicBezTo>
                        <a:pt x="91" y="78"/>
                        <a:pt x="91" y="78"/>
                        <a:pt x="91" y="78"/>
                      </a:cubicBezTo>
                      <a:cubicBezTo>
                        <a:pt x="91" y="78"/>
                        <a:pt x="91" y="78"/>
                        <a:pt x="92" y="78"/>
                      </a:cubicBezTo>
                      <a:cubicBezTo>
                        <a:pt x="94" y="78"/>
                        <a:pt x="96" y="76"/>
                        <a:pt x="97" y="75"/>
                      </a:cubicBezTo>
                      <a:cubicBezTo>
                        <a:pt x="97" y="75"/>
                        <a:pt x="97" y="75"/>
                        <a:pt x="97" y="75"/>
                      </a:cubicBezTo>
                      <a:cubicBezTo>
                        <a:pt x="98" y="74"/>
                        <a:pt x="98" y="74"/>
                        <a:pt x="99" y="74"/>
                      </a:cubicBezTo>
                      <a:cubicBezTo>
                        <a:pt x="99" y="73"/>
                        <a:pt x="99" y="73"/>
                        <a:pt x="99" y="73"/>
                      </a:cubicBezTo>
                      <a:cubicBezTo>
                        <a:pt x="99" y="73"/>
                        <a:pt x="100" y="73"/>
                        <a:pt x="100" y="72"/>
                      </a:cubicBezTo>
                      <a:cubicBezTo>
                        <a:pt x="100" y="72"/>
                        <a:pt x="100" y="73"/>
                        <a:pt x="100" y="73"/>
                      </a:cubicBezTo>
                      <a:close/>
                      <a:moveTo>
                        <a:pt x="91" y="68"/>
                      </a:moveTo>
                      <a:cubicBezTo>
                        <a:pt x="91" y="69"/>
                        <a:pt x="91" y="69"/>
                        <a:pt x="91" y="69"/>
                      </a:cubicBezTo>
                      <a:cubicBezTo>
                        <a:pt x="91" y="68"/>
                        <a:pt x="91" y="68"/>
                        <a:pt x="91" y="68"/>
                      </a:cubicBezTo>
                      <a:cubicBezTo>
                        <a:pt x="90" y="70"/>
                        <a:pt x="90" y="70"/>
                        <a:pt x="90" y="70"/>
                      </a:cubicBezTo>
                      <a:cubicBezTo>
                        <a:pt x="90" y="69"/>
                        <a:pt x="90" y="69"/>
                        <a:pt x="91" y="68"/>
                      </a:cubicBezTo>
                      <a:close/>
                      <a:moveTo>
                        <a:pt x="138" y="16"/>
                      </a:moveTo>
                      <a:cubicBezTo>
                        <a:pt x="138" y="16"/>
                        <a:pt x="138" y="16"/>
                        <a:pt x="138" y="16"/>
                      </a:cubicBezTo>
                      <a:cubicBezTo>
                        <a:pt x="137" y="16"/>
                        <a:pt x="137" y="16"/>
                        <a:pt x="137" y="16"/>
                      </a:cubicBezTo>
                      <a:lnTo>
                        <a:pt x="138" y="16"/>
                      </a:lnTo>
                      <a:close/>
                      <a:moveTo>
                        <a:pt x="139" y="18"/>
                      </a:moveTo>
                      <a:cubicBezTo>
                        <a:pt x="139" y="19"/>
                        <a:pt x="139" y="19"/>
                        <a:pt x="139" y="19"/>
                      </a:cubicBezTo>
                      <a:cubicBezTo>
                        <a:pt x="139" y="19"/>
                        <a:pt x="139" y="19"/>
                        <a:pt x="139" y="19"/>
                      </a:cubicBezTo>
                      <a:cubicBezTo>
                        <a:pt x="139" y="19"/>
                        <a:pt x="139" y="19"/>
                        <a:pt x="140" y="19"/>
                      </a:cubicBezTo>
                      <a:cubicBezTo>
                        <a:pt x="140" y="19"/>
                        <a:pt x="140" y="19"/>
                        <a:pt x="140" y="19"/>
                      </a:cubicBezTo>
                      <a:cubicBezTo>
                        <a:pt x="140" y="19"/>
                        <a:pt x="140" y="19"/>
                        <a:pt x="140" y="19"/>
                      </a:cubicBezTo>
                      <a:cubicBezTo>
                        <a:pt x="140" y="19"/>
                        <a:pt x="140" y="19"/>
                        <a:pt x="140" y="19"/>
                      </a:cubicBezTo>
                      <a:cubicBezTo>
                        <a:pt x="139" y="19"/>
                        <a:pt x="139" y="19"/>
                        <a:pt x="139" y="19"/>
                      </a:cubicBezTo>
                      <a:cubicBezTo>
                        <a:pt x="139" y="19"/>
                        <a:pt x="139" y="19"/>
                        <a:pt x="139" y="19"/>
                      </a:cubicBezTo>
                      <a:cubicBezTo>
                        <a:pt x="139" y="19"/>
                        <a:pt x="138" y="19"/>
                        <a:pt x="137" y="18"/>
                      </a:cubicBezTo>
                      <a:lnTo>
                        <a:pt x="139" y="18"/>
                      </a:lnTo>
                      <a:close/>
                      <a:moveTo>
                        <a:pt x="110" y="34"/>
                      </a:moveTo>
                      <a:cubicBezTo>
                        <a:pt x="110" y="34"/>
                        <a:pt x="110" y="34"/>
                        <a:pt x="110" y="34"/>
                      </a:cubicBezTo>
                      <a:cubicBezTo>
                        <a:pt x="110" y="35"/>
                        <a:pt x="110" y="35"/>
                        <a:pt x="110" y="34"/>
                      </a:cubicBezTo>
                      <a:cubicBezTo>
                        <a:pt x="110" y="34"/>
                        <a:pt x="110" y="34"/>
                        <a:pt x="110" y="34"/>
                      </a:cubicBezTo>
                      <a:cubicBezTo>
                        <a:pt x="110" y="34"/>
                        <a:pt x="110" y="34"/>
                        <a:pt x="110" y="34"/>
                      </a:cubicBezTo>
                      <a:cubicBezTo>
                        <a:pt x="110" y="34"/>
                        <a:pt x="110" y="34"/>
                        <a:pt x="110" y="34"/>
                      </a:cubicBezTo>
                      <a:cubicBezTo>
                        <a:pt x="110" y="34"/>
                        <a:pt x="110" y="34"/>
                        <a:pt x="110" y="34"/>
                      </a:cubicBezTo>
                      <a:close/>
                      <a:moveTo>
                        <a:pt x="128" y="18"/>
                      </a:moveTo>
                      <a:cubicBezTo>
                        <a:pt x="128" y="18"/>
                        <a:pt x="128" y="18"/>
                        <a:pt x="128" y="18"/>
                      </a:cubicBezTo>
                      <a:cubicBezTo>
                        <a:pt x="126" y="18"/>
                        <a:pt x="126" y="19"/>
                        <a:pt x="124" y="18"/>
                      </a:cubicBezTo>
                      <a:cubicBezTo>
                        <a:pt x="126" y="18"/>
                        <a:pt x="126" y="17"/>
                        <a:pt x="128" y="18"/>
                      </a:cubicBezTo>
                      <a:cubicBezTo>
                        <a:pt x="128" y="18"/>
                        <a:pt x="128" y="18"/>
                        <a:pt x="128" y="18"/>
                      </a:cubicBezTo>
                      <a:close/>
                      <a:moveTo>
                        <a:pt x="129" y="18"/>
                      </a:moveTo>
                      <a:cubicBezTo>
                        <a:pt x="129" y="17"/>
                        <a:pt x="129" y="17"/>
                        <a:pt x="129" y="17"/>
                      </a:cubicBezTo>
                      <a:cubicBezTo>
                        <a:pt x="130" y="17"/>
                        <a:pt x="130" y="17"/>
                        <a:pt x="130" y="17"/>
                      </a:cubicBezTo>
                      <a:lnTo>
                        <a:pt x="129" y="18"/>
                      </a:lnTo>
                      <a:close/>
                      <a:moveTo>
                        <a:pt x="131" y="16"/>
                      </a:moveTo>
                      <a:cubicBezTo>
                        <a:pt x="131" y="16"/>
                        <a:pt x="132" y="16"/>
                        <a:pt x="132" y="16"/>
                      </a:cubicBezTo>
                      <a:cubicBezTo>
                        <a:pt x="132" y="16"/>
                        <a:pt x="132" y="17"/>
                        <a:pt x="131" y="16"/>
                      </a:cubicBezTo>
                      <a:close/>
                      <a:moveTo>
                        <a:pt x="132" y="17"/>
                      </a:moveTo>
                      <a:cubicBezTo>
                        <a:pt x="132" y="16"/>
                        <a:pt x="132" y="16"/>
                        <a:pt x="132" y="16"/>
                      </a:cubicBezTo>
                      <a:cubicBezTo>
                        <a:pt x="132" y="16"/>
                        <a:pt x="132" y="16"/>
                        <a:pt x="132" y="16"/>
                      </a:cubicBezTo>
                      <a:cubicBezTo>
                        <a:pt x="132" y="16"/>
                        <a:pt x="132" y="16"/>
                        <a:pt x="132" y="16"/>
                      </a:cubicBezTo>
                      <a:cubicBezTo>
                        <a:pt x="132" y="16"/>
                        <a:pt x="132" y="16"/>
                        <a:pt x="132" y="17"/>
                      </a:cubicBezTo>
                      <a:close/>
                      <a:moveTo>
                        <a:pt x="117" y="17"/>
                      </a:moveTo>
                      <a:cubicBezTo>
                        <a:pt x="118" y="18"/>
                        <a:pt x="120" y="16"/>
                        <a:pt x="121" y="16"/>
                      </a:cubicBezTo>
                      <a:cubicBezTo>
                        <a:pt x="123" y="15"/>
                        <a:pt x="125" y="14"/>
                        <a:pt x="126" y="15"/>
                      </a:cubicBezTo>
                      <a:cubicBezTo>
                        <a:pt x="127" y="15"/>
                        <a:pt x="127" y="15"/>
                        <a:pt x="127" y="15"/>
                      </a:cubicBezTo>
                      <a:cubicBezTo>
                        <a:pt x="127" y="15"/>
                        <a:pt x="127" y="15"/>
                        <a:pt x="127" y="15"/>
                      </a:cubicBezTo>
                      <a:cubicBezTo>
                        <a:pt x="127" y="15"/>
                        <a:pt x="127" y="15"/>
                        <a:pt x="127" y="15"/>
                      </a:cubicBezTo>
                      <a:cubicBezTo>
                        <a:pt x="127" y="15"/>
                        <a:pt x="128" y="15"/>
                        <a:pt x="128" y="15"/>
                      </a:cubicBezTo>
                      <a:cubicBezTo>
                        <a:pt x="128" y="15"/>
                        <a:pt x="128" y="15"/>
                        <a:pt x="128" y="15"/>
                      </a:cubicBezTo>
                      <a:cubicBezTo>
                        <a:pt x="128" y="15"/>
                        <a:pt x="128" y="15"/>
                        <a:pt x="128" y="15"/>
                      </a:cubicBezTo>
                      <a:cubicBezTo>
                        <a:pt x="129" y="15"/>
                        <a:pt x="129" y="15"/>
                        <a:pt x="130" y="15"/>
                      </a:cubicBezTo>
                      <a:cubicBezTo>
                        <a:pt x="130" y="15"/>
                        <a:pt x="131" y="14"/>
                        <a:pt x="131" y="15"/>
                      </a:cubicBezTo>
                      <a:cubicBezTo>
                        <a:pt x="132" y="15"/>
                        <a:pt x="132" y="15"/>
                        <a:pt x="132" y="15"/>
                      </a:cubicBezTo>
                      <a:cubicBezTo>
                        <a:pt x="132" y="15"/>
                        <a:pt x="132" y="15"/>
                        <a:pt x="132" y="15"/>
                      </a:cubicBezTo>
                      <a:cubicBezTo>
                        <a:pt x="133" y="15"/>
                        <a:pt x="133" y="15"/>
                        <a:pt x="133" y="15"/>
                      </a:cubicBezTo>
                      <a:cubicBezTo>
                        <a:pt x="132" y="15"/>
                        <a:pt x="131" y="14"/>
                        <a:pt x="130" y="15"/>
                      </a:cubicBezTo>
                      <a:cubicBezTo>
                        <a:pt x="129" y="15"/>
                        <a:pt x="129" y="15"/>
                        <a:pt x="129" y="15"/>
                      </a:cubicBezTo>
                      <a:cubicBezTo>
                        <a:pt x="129" y="15"/>
                        <a:pt x="128" y="15"/>
                        <a:pt x="128" y="15"/>
                      </a:cubicBezTo>
                      <a:cubicBezTo>
                        <a:pt x="128" y="15"/>
                        <a:pt x="128" y="15"/>
                        <a:pt x="128" y="15"/>
                      </a:cubicBezTo>
                      <a:cubicBezTo>
                        <a:pt x="128" y="15"/>
                        <a:pt x="128" y="15"/>
                        <a:pt x="128" y="15"/>
                      </a:cubicBezTo>
                      <a:cubicBezTo>
                        <a:pt x="128" y="15"/>
                        <a:pt x="127" y="15"/>
                        <a:pt x="127" y="15"/>
                      </a:cubicBezTo>
                      <a:cubicBezTo>
                        <a:pt x="127" y="15"/>
                        <a:pt x="127" y="15"/>
                        <a:pt x="127" y="15"/>
                      </a:cubicBezTo>
                      <a:cubicBezTo>
                        <a:pt x="127" y="15"/>
                        <a:pt x="127" y="15"/>
                        <a:pt x="127" y="15"/>
                      </a:cubicBezTo>
                      <a:cubicBezTo>
                        <a:pt x="126" y="16"/>
                        <a:pt x="124" y="15"/>
                        <a:pt x="123" y="16"/>
                      </a:cubicBezTo>
                      <a:cubicBezTo>
                        <a:pt x="121" y="16"/>
                        <a:pt x="119" y="17"/>
                        <a:pt x="116" y="18"/>
                      </a:cubicBezTo>
                      <a:lnTo>
                        <a:pt x="117" y="17"/>
                      </a:lnTo>
                      <a:close/>
                      <a:moveTo>
                        <a:pt x="117" y="25"/>
                      </a:moveTo>
                      <a:cubicBezTo>
                        <a:pt x="115" y="27"/>
                        <a:pt x="115" y="27"/>
                        <a:pt x="115" y="27"/>
                      </a:cubicBezTo>
                      <a:cubicBezTo>
                        <a:pt x="114" y="27"/>
                        <a:pt x="114" y="27"/>
                        <a:pt x="114" y="27"/>
                      </a:cubicBezTo>
                      <a:lnTo>
                        <a:pt x="117" y="25"/>
                      </a:lnTo>
                      <a:close/>
                      <a:moveTo>
                        <a:pt x="113" y="20"/>
                      </a:moveTo>
                      <a:cubicBezTo>
                        <a:pt x="113" y="19"/>
                        <a:pt x="112" y="19"/>
                        <a:pt x="113" y="19"/>
                      </a:cubicBezTo>
                      <a:cubicBezTo>
                        <a:pt x="114" y="20"/>
                        <a:pt x="115" y="18"/>
                        <a:pt x="116" y="18"/>
                      </a:cubicBezTo>
                      <a:cubicBezTo>
                        <a:pt x="115" y="18"/>
                        <a:pt x="113" y="19"/>
                        <a:pt x="113" y="20"/>
                      </a:cubicBezTo>
                      <a:cubicBezTo>
                        <a:pt x="112" y="20"/>
                        <a:pt x="112" y="20"/>
                        <a:pt x="112" y="20"/>
                      </a:cubicBezTo>
                      <a:cubicBezTo>
                        <a:pt x="112" y="20"/>
                        <a:pt x="113" y="20"/>
                        <a:pt x="113" y="20"/>
                      </a:cubicBezTo>
                      <a:close/>
                      <a:moveTo>
                        <a:pt x="113" y="25"/>
                      </a:moveTo>
                      <a:cubicBezTo>
                        <a:pt x="113" y="26"/>
                        <a:pt x="113" y="26"/>
                        <a:pt x="113" y="26"/>
                      </a:cubicBezTo>
                      <a:cubicBezTo>
                        <a:pt x="113" y="25"/>
                        <a:pt x="113" y="25"/>
                        <a:pt x="113" y="25"/>
                      </a:cubicBezTo>
                      <a:close/>
                      <a:moveTo>
                        <a:pt x="114" y="27"/>
                      </a:moveTo>
                      <a:cubicBezTo>
                        <a:pt x="114" y="27"/>
                        <a:pt x="114" y="27"/>
                        <a:pt x="114" y="27"/>
                      </a:cubicBezTo>
                      <a:cubicBezTo>
                        <a:pt x="113" y="28"/>
                        <a:pt x="113" y="28"/>
                        <a:pt x="113" y="28"/>
                      </a:cubicBezTo>
                      <a:lnTo>
                        <a:pt x="114" y="27"/>
                      </a:lnTo>
                      <a:close/>
                      <a:moveTo>
                        <a:pt x="109" y="21"/>
                      </a:moveTo>
                      <a:cubicBezTo>
                        <a:pt x="109" y="22"/>
                        <a:pt x="109" y="22"/>
                        <a:pt x="110" y="22"/>
                      </a:cubicBezTo>
                      <a:cubicBezTo>
                        <a:pt x="110" y="20"/>
                        <a:pt x="111" y="21"/>
                        <a:pt x="112" y="20"/>
                      </a:cubicBezTo>
                      <a:cubicBezTo>
                        <a:pt x="111" y="21"/>
                        <a:pt x="110" y="22"/>
                        <a:pt x="108" y="22"/>
                      </a:cubicBezTo>
                      <a:cubicBezTo>
                        <a:pt x="109" y="22"/>
                        <a:pt x="109" y="22"/>
                        <a:pt x="109" y="21"/>
                      </a:cubicBezTo>
                      <a:close/>
                      <a:moveTo>
                        <a:pt x="107" y="33"/>
                      </a:moveTo>
                      <a:cubicBezTo>
                        <a:pt x="108" y="33"/>
                        <a:pt x="108" y="33"/>
                        <a:pt x="108" y="33"/>
                      </a:cubicBezTo>
                      <a:cubicBezTo>
                        <a:pt x="109" y="32"/>
                        <a:pt x="108" y="32"/>
                        <a:pt x="108" y="32"/>
                      </a:cubicBezTo>
                      <a:cubicBezTo>
                        <a:pt x="109" y="32"/>
                        <a:pt x="109" y="32"/>
                        <a:pt x="109" y="32"/>
                      </a:cubicBezTo>
                      <a:cubicBezTo>
                        <a:pt x="109" y="32"/>
                        <a:pt x="109" y="32"/>
                        <a:pt x="109" y="31"/>
                      </a:cubicBezTo>
                      <a:cubicBezTo>
                        <a:pt x="109" y="32"/>
                        <a:pt x="109" y="32"/>
                        <a:pt x="109" y="32"/>
                      </a:cubicBezTo>
                      <a:cubicBezTo>
                        <a:pt x="108" y="32"/>
                        <a:pt x="109" y="32"/>
                        <a:pt x="109" y="33"/>
                      </a:cubicBezTo>
                      <a:cubicBezTo>
                        <a:pt x="109" y="33"/>
                        <a:pt x="109" y="32"/>
                        <a:pt x="109" y="32"/>
                      </a:cubicBezTo>
                      <a:cubicBezTo>
                        <a:pt x="110" y="32"/>
                        <a:pt x="110" y="32"/>
                        <a:pt x="110" y="32"/>
                      </a:cubicBezTo>
                      <a:cubicBezTo>
                        <a:pt x="108" y="33"/>
                        <a:pt x="108" y="33"/>
                        <a:pt x="108" y="33"/>
                      </a:cubicBezTo>
                      <a:cubicBezTo>
                        <a:pt x="109" y="33"/>
                        <a:pt x="108" y="33"/>
                        <a:pt x="108" y="33"/>
                      </a:cubicBezTo>
                      <a:cubicBezTo>
                        <a:pt x="108" y="33"/>
                        <a:pt x="108" y="33"/>
                        <a:pt x="108" y="34"/>
                      </a:cubicBezTo>
                      <a:lnTo>
                        <a:pt x="107" y="33"/>
                      </a:lnTo>
                      <a:close/>
                      <a:moveTo>
                        <a:pt x="108" y="34"/>
                      </a:moveTo>
                      <a:cubicBezTo>
                        <a:pt x="108" y="34"/>
                        <a:pt x="108" y="34"/>
                        <a:pt x="108" y="34"/>
                      </a:cubicBezTo>
                      <a:cubicBezTo>
                        <a:pt x="108" y="34"/>
                        <a:pt x="108" y="34"/>
                        <a:pt x="108" y="34"/>
                      </a:cubicBezTo>
                      <a:cubicBezTo>
                        <a:pt x="108" y="34"/>
                        <a:pt x="108" y="34"/>
                        <a:pt x="108" y="34"/>
                      </a:cubicBezTo>
                      <a:close/>
                      <a:moveTo>
                        <a:pt x="103" y="36"/>
                      </a:moveTo>
                      <a:cubicBezTo>
                        <a:pt x="103" y="36"/>
                        <a:pt x="103" y="36"/>
                        <a:pt x="103" y="36"/>
                      </a:cubicBezTo>
                      <a:cubicBezTo>
                        <a:pt x="103" y="36"/>
                        <a:pt x="103" y="36"/>
                        <a:pt x="103" y="36"/>
                      </a:cubicBezTo>
                      <a:cubicBezTo>
                        <a:pt x="103" y="36"/>
                        <a:pt x="103" y="36"/>
                        <a:pt x="104" y="36"/>
                      </a:cubicBezTo>
                      <a:cubicBezTo>
                        <a:pt x="104" y="36"/>
                        <a:pt x="103" y="36"/>
                        <a:pt x="103" y="36"/>
                      </a:cubicBezTo>
                      <a:close/>
                      <a:moveTo>
                        <a:pt x="106" y="32"/>
                      </a:moveTo>
                      <a:cubicBezTo>
                        <a:pt x="106" y="31"/>
                        <a:pt x="106" y="31"/>
                        <a:pt x="106" y="31"/>
                      </a:cubicBezTo>
                      <a:cubicBezTo>
                        <a:pt x="106" y="31"/>
                        <a:pt x="106" y="31"/>
                        <a:pt x="106" y="31"/>
                      </a:cubicBezTo>
                      <a:cubicBezTo>
                        <a:pt x="106" y="31"/>
                        <a:pt x="106" y="31"/>
                        <a:pt x="106" y="31"/>
                      </a:cubicBezTo>
                      <a:cubicBezTo>
                        <a:pt x="106" y="31"/>
                        <a:pt x="106" y="31"/>
                        <a:pt x="106" y="31"/>
                      </a:cubicBezTo>
                      <a:cubicBezTo>
                        <a:pt x="106" y="31"/>
                        <a:pt x="106" y="31"/>
                        <a:pt x="106" y="31"/>
                      </a:cubicBezTo>
                      <a:cubicBezTo>
                        <a:pt x="107" y="31"/>
                        <a:pt x="106" y="31"/>
                        <a:pt x="106" y="32"/>
                      </a:cubicBezTo>
                      <a:close/>
                      <a:moveTo>
                        <a:pt x="106" y="25"/>
                      </a:moveTo>
                      <a:cubicBezTo>
                        <a:pt x="106" y="25"/>
                        <a:pt x="106" y="25"/>
                        <a:pt x="106" y="25"/>
                      </a:cubicBezTo>
                      <a:cubicBezTo>
                        <a:pt x="106" y="25"/>
                        <a:pt x="106" y="25"/>
                        <a:pt x="106" y="25"/>
                      </a:cubicBezTo>
                      <a:close/>
                      <a:moveTo>
                        <a:pt x="106" y="27"/>
                      </a:moveTo>
                      <a:cubicBezTo>
                        <a:pt x="105" y="29"/>
                        <a:pt x="105" y="29"/>
                        <a:pt x="105" y="29"/>
                      </a:cubicBezTo>
                      <a:cubicBezTo>
                        <a:pt x="105" y="29"/>
                        <a:pt x="105" y="28"/>
                        <a:pt x="106" y="27"/>
                      </a:cubicBezTo>
                      <a:close/>
                      <a:moveTo>
                        <a:pt x="104" y="33"/>
                      </a:moveTo>
                      <a:cubicBezTo>
                        <a:pt x="104" y="33"/>
                        <a:pt x="104" y="33"/>
                        <a:pt x="104" y="33"/>
                      </a:cubicBezTo>
                      <a:cubicBezTo>
                        <a:pt x="104" y="33"/>
                        <a:pt x="104" y="33"/>
                        <a:pt x="104" y="33"/>
                      </a:cubicBezTo>
                      <a:cubicBezTo>
                        <a:pt x="104" y="33"/>
                        <a:pt x="104" y="33"/>
                        <a:pt x="104" y="33"/>
                      </a:cubicBezTo>
                      <a:cubicBezTo>
                        <a:pt x="105" y="33"/>
                        <a:pt x="105" y="33"/>
                        <a:pt x="105" y="33"/>
                      </a:cubicBezTo>
                      <a:cubicBezTo>
                        <a:pt x="105" y="33"/>
                        <a:pt x="105" y="33"/>
                        <a:pt x="104" y="33"/>
                      </a:cubicBezTo>
                      <a:cubicBezTo>
                        <a:pt x="104" y="33"/>
                        <a:pt x="104" y="33"/>
                        <a:pt x="104" y="33"/>
                      </a:cubicBezTo>
                      <a:cubicBezTo>
                        <a:pt x="104" y="33"/>
                        <a:pt x="104" y="33"/>
                        <a:pt x="104" y="33"/>
                      </a:cubicBezTo>
                      <a:close/>
                      <a:moveTo>
                        <a:pt x="102" y="36"/>
                      </a:moveTo>
                      <a:cubicBezTo>
                        <a:pt x="103" y="35"/>
                        <a:pt x="102" y="34"/>
                        <a:pt x="103" y="34"/>
                      </a:cubicBezTo>
                      <a:cubicBezTo>
                        <a:pt x="103" y="34"/>
                        <a:pt x="104" y="34"/>
                        <a:pt x="104" y="34"/>
                      </a:cubicBezTo>
                      <a:cubicBezTo>
                        <a:pt x="104" y="34"/>
                        <a:pt x="104" y="34"/>
                        <a:pt x="104" y="34"/>
                      </a:cubicBezTo>
                      <a:cubicBezTo>
                        <a:pt x="104" y="34"/>
                        <a:pt x="104" y="34"/>
                        <a:pt x="104" y="34"/>
                      </a:cubicBezTo>
                      <a:cubicBezTo>
                        <a:pt x="104" y="33"/>
                        <a:pt x="104" y="33"/>
                        <a:pt x="104" y="33"/>
                      </a:cubicBezTo>
                      <a:cubicBezTo>
                        <a:pt x="104" y="33"/>
                        <a:pt x="104" y="33"/>
                        <a:pt x="104" y="33"/>
                      </a:cubicBezTo>
                      <a:cubicBezTo>
                        <a:pt x="104" y="33"/>
                        <a:pt x="104" y="33"/>
                        <a:pt x="104" y="33"/>
                      </a:cubicBezTo>
                      <a:cubicBezTo>
                        <a:pt x="104" y="33"/>
                        <a:pt x="104" y="33"/>
                        <a:pt x="104" y="34"/>
                      </a:cubicBezTo>
                      <a:cubicBezTo>
                        <a:pt x="104" y="34"/>
                        <a:pt x="104" y="34"/>
                        <a:pt x="104" y="34"/>
                      </a:cubicBezTo>
                      <a:cubicBezTo>
                        <a:pt x="104" y="34"/>
                        <a:pt x="104" y="34"/>
                        <a:pt x="104" y="34"/>
                      </a:cubicBezTo>
                      <a:cubicBezTo>
                        <a:pt x="104" y="34"/>
                        <a:pt x="104" y="34"/>
                        <a:pt x="104" y="34"/>
                      </a:cubicBezTo>
                      <a:cubicBezTo>
                        <a:pt x="104" y="34"/>
                        <a:pt x="103" y="36"/>
                        <a:pt x="102" y="36"/>
                      </a:cubicBezTo>
                      <a:cubicBezTo>
                        <a:pt x="102" y="36"/>
                        <a:pt x="102" y="36"/>
                        <a:pt x="102" y="36"/>
                      </a:cubicBezTo>
                      <a:close/>
                      <a:moveTo>
                        <a:pt x="95" y="43"/>
                      </a:moveTo>
                      <a:cubicBezTo>
                        <a:pt x="96" y="42"/>
                        <a:pt x="96" y="42"/>
                        <a:pt x="96" y="42"/>
                      </a:cubicBezTo>
                      <a:cubicBezTo>
                        <a:pt x="96" y="42"/>
                        <a:pt x="96" y="42"/>
                        <a:pt x="96" y="42"/>
                      </a:cubicBezTo>
                      <a:lnTo>
                        <a:pt x="95" y="43"/>
                      </a:lnTo>
                      <a:close/>
                      <a:moveTo>
                        <a:pt x="98" y="41"/>
                      </a:moveTo>
                      <a:cubicBezTo>
                        <a:pt x="98" y="40"/>
                        <a:pt x="98" y="40"/>
                        <a:pt x="98" y="40"/>
                      </a:cubicBezTo>
                      <a:cubicBezTo>
                        <a:pt x="99" y="40"/>
                        <a:pt x="99" y="40"/>
                        <a:pt x="99" y="40"/>
                      </a:cubicBezTo>
                      <a:lnTo>
                        <a:pt x="98" y="41"/>
                      </a:lnTo>
                      <a:close/>
                      <a:moveTo>
                        <a:pt x="93" y="43"/>
                      </a:moveTo>
                      <a:cubicBezTo>
                        <a:pt x="93" y="42"/>
                        <a:pt x="95" y="42"/>
                        <a:pt x="95" y="41"/>
                      </a:cubicBezTo>
                      <a:cubicBezTo>
                        <a:pt x="95" y="41"/>
                        <a:pt x="95" y="41"/>
                        <a:pt x="95" y="41"/>
                      </a:cubicBezTo>
                      <a:cubicBezTo>
                        <a:pt x="95" y="41"/>
                        <a:pt x="95" y="41"/>
                        <a:pt x="95" y="41"/>
                      </a:cubicBezTo>
                      <a:cubicBezTo>
                        <a:pt x="96" y="41"/>
                        <a:pt x="96" y="41"/>
                        <a:pt x="96" y="41"/>
                      </a:cubicBezTo>
                      <a:cubicBezTo>
                        <a:pt x="96" y="41"/>
                        <a:pt x="96" y="41"/>
                        <a:pt x="96" y="41"/>
                      </a:cubicBezTo>
                      <a:cubicBezTo>
                        <a:pt x="96" y="41"/>
                        <a:pt x="96" y="41"/>
                        <a:pt x="96" y="41"/>
                      </a:cubicBezTo>
                      <a:cubicBezTo>
                        <a:pt x="97" y="40"/>
                        <a:pt x="97" y="40"/>
                        <a:pt x="97" y="40"/>
                      </a:cubicBezTo>
                      <a:cubicBezTo>
                        <a:pt x="97" y="40"/>
                        <a:pt x="97" y="40"/>
                        <a:pt x="97" y="40"/>
                      </a:cubicBezTo>
                      <a:cubicBezTo>
                        <a:pt x="98" y="39"/>
                        <a:pt x="98" y="38"/>
                        <a:pt x="99" y="39"/>
                      </a:cubicBezTo>
                      <a:cubicBezTo>
                        <a:pt x="97" y="40"/>
                        <a:pt x="95" y="42"/>
                        <a:pt x="93" y="43"/>
                      </a:cubicBezTo>
                      <a:close/>
                      <a:moveTo>
                        <a:pt x="99" y="32"/>
                      </a:moveTo>
                      <a:cubicBezTo>
                        <a:pt x="99" y="32"/>
                        <a:pt x="99" y="32"/>
                        <a:pt x="99" y="32"/>
                      </a:cubicBezTo>
                      <a:cubicBezTo>
                        <a:pt x="99" y="32"/>
                        <a:pt x="100" y="33"/>
                        <a:pt x="99" y="34"/>
                      </a:cubicBezTo>
                      <a:cubicBezTo>
                        <a:pt x="99" y="34"/>
                        <a:pt x="99" y="34"/>
                        <a:pt x="99" y="34"/>
                      </a:cubicBezTo>
                      <a:cubicBezTo>
                        <a:pt x="99" y="34"/>
                        <a:pt x="99" y="34"/>
                        <a:pt x="99" y="34"/>
                      </a:cubicBezTo>
                      <a:cubicBezTo>
                        <a:pt x="99" y="34"/>
                        <a:pt x="99" y="34"/>
                        <a:pt x="99" y="34"/>
                      </a:cubicBezTo>
                      <a:cubicBezTo>
                        <a:pt x="99" y="34"/>
                        <a:pt x="99" y="33"/>
                        <a:pt x="99" y="33"/>
                      </a:cubicBezTo>
                      <a:cubicBezTo>
                        <a:pt x="98" y="33"/>
                        <a:pt x="98" y="33"/>
                        <a:pt x="98" y="34"/>
                      </a:cubicBezTo>
                      <a:cubicBezTo>
                        <a:pt x="98" y="33"/>
                        <a:pt x="99" y="33"/>
                        <a:pt x="99" y="32"/>
                      </a:cubicBezTo>
                      <a:close/>
                      <a:moveTo>
                        <a:pt x="97" y="36"/>
                      </a:moveTo>
                      <a:cubicBezTo>
                        <a:pt x="96" y="36"/>
                        <a:pt x="96" y="36"/>
                        <a:pt x="96" y="36"/>
                      </a:cubicBezTo>
                      <a:cubicBezTo>
                        <a:pt x="96" y="37"/>
                        <a:pt x="96" y="37"/>
                        <a:pt x="96" y="37"/>
                      </a:cubicBezTo>
                      <a:lnTo>
                        <a:pt x="97" y="36"/>
                      </a:lnTo>
                      <a:close/>
                      <a:moveTo>
                        <a:pt x="91" y="40"/>
                      </a:moveTo>
                      <a:cubicBezTo>
                        <a:pt x="91" y="40"/>
                        <a:pt x="91" y="40"/>
                        <a:pt x="91" y="40"/>
                      </a:cubicBezTo>
                      <a:cubicBezTo>
                        <a:pt x="92" y="40"/>
                        <a:pt x="93" y="39"/>
                        <a:pt x="93" y="39"/>
                      </a:cubicBezTo>
                      <a:cubicBezTo>
                        <a:pt x="93" y="39"/>
                        <a:pt x="93" y="38"/>
                        <a:pt x="93" y="38"/>
                      </a:cubicBezTo>
                      <a:cubicBezTo>
                        <a:pt x="93" y="38"/>
                        <a:pt x="93" y="38"/>
                        <a:pt x="93" y="38"/>
                      </a:cubicBezTo>
                      <a:cubicBezTo>
                        <a:pt x="92" y="38"/>
                        <a:pt x="92" y="38"/>
                        <a:pt x="92" y="39"/>
                      </a:cubicBezTo>
                      <a:cubicBezTo>
                        <a:pt x="92" y="38"/>
                        <a:pt x="92" y="39"/>
                        <a:pt x="91" y="38"/>
                      </a:cubicBezTo>
                      <a:cubicBezTo>
                        <a:pt x="92" y="38"/>
                        <a:pt x="93" y="38"/>
                        <a:pt x="92" y="37"/>
                      </a:cubicBezTo>
                      <a:cubicBezTo>
                        <a:pt x="93" y="37"/>
                        <a:pt x="93" y="37"/>
                        <a:pt x="93" y="37"/>
                      </a:cubicBezTo>
                      <a:cubicBezTo>
                        <a:pt x="93" y="38"/>
                        <a:pt x="93" y="38"/>
                        <a:pt x="93" y="38"/>
                      </a:cubicBezTo>
                      <a:cubicBezTo>
                        <a:pt x="93" y="39"/>
                        <a:pt x="93" y="37"/>
                        <a:pt x="94" y="37"/>
                      </a:cubicBezTo>
                      <a:cubicBezTo>
                        <a:pt x="94" y="37"/>
                        <a:pt x="94" y="37"/>
                        <a:pt x="94" y="37"/>
                      </a:cubicBezTo>
                      <a:cubicBezTo>
                        <a:pt x="94" y="37"/>
                        <a:pt x="93" y="37"/>
                        <a:pt x="93" y="37"/>
                      </a:cubicBezTo>
                      <a:cubicBezTo>
                        <a:pt x="93" y="37"/>
                        <a:pt x="94" y="37"/>
                        <a:pt x="95" y="37"/>
                      </a:cubicBezTo>
                      <a:cubicBezTo>
                        <a:pt x="95" y="37"/>
                        <a:pt x="94" y="37"/>
                        <a:pt x="94" y="37"/>
                      </a:cubicBezTo>
                      <a:cubicBezTo>
                        <a:pt x="94" y="37"/>
                        <a:pt x="94" y="37"/>
                        <a:pt x="94" y="37"/>
                      </a:cubicBezTo>
                      <a:cubicBezTo>
                        <a:pt x="94" y="37"/>
                        <a:pt x="94" y="37"/>
                        <a:pt x="94" y="37"/>
                      </a:cubicBezTo>
                      <a:cubicBezTo>
                        <a:pt x="93" y="38"/>
                        <a:pt x="93" y="38"/>
                        <a:pt x="93" y="38"/>
                      </a:cubicBezTo>
                      <a:cubicBezTo>
                        <a:pt x="93" y="38"/>
                        <a:pt x="94" y="38"/>
                        <a:pt x="94" y="38"/>
                      </a:cubicBezTo>
                      <a:cubicBezTo>
                        <a:pt x="95" y="37"/>
                        <a:pt x="95" y="37"/>
                        <a:pt x="95" y="37"/>
                      </a:cubicBezTo>
                      <a:cubicBezTo>
                        <a:pt x="95" y="38"/>
                        <a:pt x="95" y="38"/>
                        <a:pt x="95" y="38"/>
                      </a:cubicBezTo>
                      <a:cubicBezTo>
                        <a:pt x="96" y="37"/>
                        <a:pt x="97" y="37"/>
                        <a:pt x="98" y="36"/>
                      </a:cubicBezTo>
                      <a:cubicBezTo>
                        <a:pt x="98" y="36"/>
                        <a:pt x="99" y="35"/>
                        <a:pt x="99" y="35"/>
                      </a:cubicBezTo>
                      <a:cubicBezTo>
                        <a:pt x="99" y="35"/>
                        <a:pt x="98" y="36"/>
                        <a:pt x="98" y="36"/>
                      </a:cubicBezTo>
                      <a:cubicBezTo>
                        <a:pt x="96" y="38"/>
                        <a:pt x="94" y="39"/>
                        <a:pt x="92" y="40"/>
                      </a:cubicBezTo>
                      <a:cubicBezTo>
                        <a:pt x="91" y="40"/>
                        <a:pt x="91" y="40"/>
                        <a:pt x="91" y="40"/>
                      </a:cubicBezTo>
                      <a:close/>
                      <a:moveTo>
                        <a:pt x="90" y="37"/>
                      </a:moveTo>
                      <a:cubicBezTo>
                        <a:pt x="90" y="37"/>
                        <a:pt x="90" y="37"/>
                        <a:pt x="90" y="37"/>
                      </a:cubicBezTo>
                      <a:cubicBezTo>
                        <a:pt x="90" y="38"/>
                        <a:pt x="90" y="38"/>
                        <a:pt x="89" y="39"/>
                      </a:cubicBezTo>
                      <a:cubicBezTo>
                        <a:pt x="90" y="39"/>
                        <a:pt x="90" y="38"/>
                        <a:pt x="90" y="37"/>
                      </a:cubicBezTo>
                      <a:close/>
                      <a:moveTo>
                        <a:pt x="88" y="49"/>
                      </a:moveTo>
                      <a:cubicBezTo>
                        <a:pt x="88" y="48"/>
                        <a:pt x="88" y="49"/>
                        <a:pt x="89" y="48"/>
                      </a:cubicBezTo>
                      <a:cubicBezTo>
                        <a:pt x="89" y="49"/>
                        <a:pt x="89" y="49"/>
                        <a:pt x="89" y="49"/>
                      </a:cubicBezTo>
                      <a:cubicBezTo>
                        <a:pt x="88" y="49"/>
                        <a:pt x="88" y="49"/>
                        <a:pt x="88" y="49"/>
                      </a:cubicBezTo>
                      <a:cubicBezTo>
                        <a:pt x="87" y="49"/>
                        <a:pt x="87" y="49"/>
                        <a:pt x="87" y="49"/>
                      </a:cubicBezTo>
                      <a:cubicBezTo>
                        <a:pt x="87" y="49"/>
                        <a:pt x="88" y="48"/>
                        <a:pt x="88" y="49"/>
                      </a:cubicBezTo>
                      <a:close/>
                      <a:moveTo>
                        <a:pt x="72" y="22"/>
                      </a:moveTo>
                      <a:cubicBezTo>
                        <a:pt x="73" y="22"/>
                        <a:pt x="73" y="22"/>
                        <a:pt x="73" y="22"/>
                      </a:cubicBezTo>
                      <a:cubicBezTo>
                        <a:pt x="72" y="22"/>
                        <a:pt x="72" y="22"/>
                        <a:pt x="72" y="22"/>
                      </a:cubicBezTo>
                      <a:close/>
                      <a:moveTo>
                        <a:pt x="57" y="13"/>
                      </a:moveTo>
                      <a:cubicBezTo>
                        <a:pt x="58" y="13"/>
                        <a:pt x="57" y="15"/>
                        <a:pt x="57" y="15"/>
                      </a:cubicBezTo>
                      <a:cubicBezTo>
                        <a:pt x="57" y="16"/>
                        <a:pt x="57" y="16"/>
                        <a:pt x="57" y="16"/>
                      </a:cubicBezTo>
                      <a:cubicBezTo>
                        <a:pt x="57" y="15"/>
                        <a:pt x="57" y="15"/>
                        <a:pt x="57" y="14"/>
                      </a:cubicBezTo>
                      <a:lnTo>
                        <a:pt x="57" y="13"/>
                      </a:lnTo>
                      <a:close/>
                      <a:moveTo>
                        <a:pt x="2" y="69"/>
                      </a:moveTo>
                      <a:cubicBezTo>
                        <a:pt x="2" y="67"/>
                        <a:pt x="2" y="67"/>
                        <a:pt x="2" y="67"/>
                      </a:cubicBezTo>
                      <a:cubicBezTo>
                        <a:pt x="2" y="68"/>
                        <a:pt x="2" y="68"/>
                        <a:pt x="2" y="68"/>
                      </a:cubicBezTo>
                      <a:lnTo>
                        <a:pt x="2" y="69"/>
                      </a:lnTo>
                      <a:close/>
                      <a:moveTo>
                        <a:pt x="2" y="58"/>
                      </a:moveTo>
                      <a:cubicBezTo>
                        <a:pt x="2" y="57"/>
                        <a:pt x="2" y="57"/>
                        <a:pt x="3" y="56"/>
                      </a:cubicBezTo>
                      <a:cubicBezTo>
                        <a:pt x="3" y="57"/>
                        <a:pt x="3" y="57"/>
                        <a:pt x="2" y="58"/>
                      </a:cubicBezTo>
                      <a:close/>
                      <a:moveTo>
                        <a:pt x="6" y="73"/>
                      </a:moveTo>
                      <a:cubicBezTo>
                        <a:pt x="7" y="73"/>
                        <a:pt x="7" y="72"/>
                        <a:pt x="7" y="73"/>
                      </a:cubicBezTo>
                      <a:cubicBezTo>
                        <a:pt x="7" y="73"/>
                        <a:pt x="7" y="72"/>
                        <a:pt x="6" y="73"/>
                      </a:cubicBezTo>
                      <a:close/>
                      <a:moveTo>
                        <a:pt x="55" y="43"/>
                      </a:moveTo>
                      <a:cubicBezTo>
                        <a:pt x="54" y="42"/>
                        <a:pt x="55" y="40"/>
                        <a:pt x="55" y="39"/>
                      </a:cubicBezTo>
                      <a:cubicBezTo>
                        <a:pt x="56" y="40"/>
                        <a:pt x="55" y="42"/>
                        <a:pt x="55" y="43"/>
                      </a:cubicBezTo>
                      <a:close/>
                      <a:moveTo>
                        <a:pt x="10" y="73"/>
                      </a:moveTo>
                      <a:cubicBezTo>
                        <a:pt x="9" y="72"/>
                        <a:pt x="9" y="71"/>
                        <a:pt x="9" y="71"/>
                      </a:cubicBezTo>
                      <a:cubicBezTo>
                        <a:pt x="9" y="72"/>
                        <a:pt x="10" y="73"/>
                        <a:pt x="11" y="74"/>
                      </a:cubicBezTo>
                      <a:cubicBezTo>
                        <a:pt x="10" y="75"/>
                        <a:pt x="11" y="73"/>
                        <a:pt x="10" y="73"/>
                      </a:cubicBezTo>
                      <a:close/>
                      <a:moveTo>
                        <a:pt x="11" y="75"/>
                      </a:moveTo>
                      <a:cubicBezTo>
                        <a:pt x="11" y="75"/>
                        <a:pt x="11" y="75"/>
                        <a:pt x="11" y="75"/>
                      </a:cubicBezTo>
                      <a:cubicBezTo>
                        <a:pt x="12" y="75"/>
                        <a:pt x="12" y="75"/>
                        <a:pt x="12" y="75"/>
                      </a:cubicBezTo>
                      <a:lnTo>
                        <a:pt x="11" y="75"/>
                      </a:lnTo>
                      <a:close/>
                      <a:moveTo>
                        <a:pt x="15" y="78"/>
                      </a:moveTo>
                      <a:cubicBezTo>
                        <a:pt x="14" y="77"/>
                        <a:pt x="14" y="77"/>
                        <a:pt x="14" y="77"/>
                      </a:cubicBezTo>
                      <a:cubicBezTo>
                        <a:pt x="15" y="77"/>
                        <a:pt x="15" y="77"/>
                        <a:pt x="15" y="77"/>
                      </a:cubicBezTo>
                      <a:lnTo>
                        <a:pt x="15" y="78"/>
                      </a:lnTo>
                      <a:close/>
                      <a:moveTo>
                        <a:pt x="14" y="76"/>
                      </a:moveTo>
                      <a:cubicBezTo>
                        <a:pt x="15" y="75"/>
                        <a:pt x="15" y="76"/>
                        <a:pt x="15" y="76"/>
                      </a:cubicBezTo>
                      <a:cubicBezTo>
                        <a:pt x="15" y="76"/>
                        <a:pt x="15" y="77"/>
                        <a:pt x="14" y="76"/>
                      </a:cubicBezTo>
                      <a:close/>
                      <a:moveTo>
                        <a:pt x="20" y="78"/>
                      </a:moveTo>
                      <a:cubicBezTo>
                        <a:pt x="19" y="77"/>
                        <a:pt x="19" y="78"/>
                        <a:pt x="19" y="78"/>
                      </a:cubicBezTo>
                      <a:cubicBezTo>
                        <a:pt x="19" y="78"/>
                        <a:pt x="19" y="78"/>
                        <a:pt x="19" y="78"/>
                      </a:cubicBezTo>
                      <a:cubicBezTo>
                        <a:pt x="18" y="78"/>
                        <a:pt x="17" y="78"/>
                        <a:pt x="16" y="77"/>
                      </a:cubicBezTo>
                      <a:cubicBezTo>
                        <a:pt x="16" y="77"/>
                        <a:pt x="17" y="78"/>
                        <a:pt x="18" y="78"/>
                      </a:cubicBezTo>
                      <a:cubicBezTo>
                        <a:pt x="18" y="78"/>
                        <a:pt x="18" y="77"/>
                        <a:pt x="18" y="77"/>
                      </a:cubicBezTo>
                      <a:cubicBezTo>
                        <a:pt x="17" y="77"/>
                        <a:pt x="17" y="77"/>
                        <a:pt x="17" y="77"/>
                      </a:cubicBezTo>
                      <a:cubicBezTo>
                        <a:pt x="17" y="76"/>
                        <a:pt x="17" y="77"/>
                        <a:pt x="17" y="77"/>
                      </a:cubicBezTo>
                      <a:cubicBezTo>
                        <a:pt x="17" y="76"/>
                        <a:pt x="17" y="76"/>
                        <a:pt x="17" y="76"/>
                      </a:cubicBezTo>
                      <a:cubicBezTo>
                        <a:pt x="16" y="76"/>
                        <a:pt x="16" y="76"/>
                        <a:pt x="16" y="76"/>
                      </a:cubicBezTo>
                      <a:cubicBezTo>
                        <a:pt x="16" y="76"/>
                        <a:pt x="17" y="76"/>
                        <a:pt x="17" y="76"/>
                      </a:cubicBezTo>
                      <a:cubicBezTo>
                        <a:pt x="16" y="75"/>
                        <a:pt x="15" y="75"/>
                        <a:pt x="14" y="75"/>
                      </a:cubicBezTo>
                      <a:cubicBezTo>
                        <a:pt x="14" y="75"/>
                        <a:pt x="14" y="75"/>
                        <a:pt x="14" y="75"/>
                      </a:cubicBezTo>
                      <a:cubicBezTo>
                        <a:pt x="15" y="75"/>
                        <a:pt x="15" y="74"/>
                        <a:pt x="15" y="75"/>
                      </a:cubicBezTo>
                      <a:cubicBezTo>
                        <a:pt x="16" y="74"/>
                        <a:pt x="18" y="75"/>
                        <a:pt x="19" y="75"/>
                      </a:cubicBezTo>
                      <a:cubicBezTo>
                        <a:pt x="19" y="76"/>
                        <a:pt x="20" y="77"/>
                        <a:pt x="20" y="78"/>
                      </a:cubicBezTo>
                      <a:close/>
                      <a:moveTo>
                        <a:pt x="47" y="90"/>
                      </a:moveTo>
                      <a:cubicBezTo>
                        <a:pt x="47" y="90"/>
                        <a:pt x="47" y="90"/>
                        <a:pt x="47"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6" y="90"/>
                        <a:pt x="46" y="90"/>
                        <a:pt x="46" y="90"/>
                      </a:cubicBezTo>
                      <a:cubicBezTo>
                        <a:pt x="47" y="89"/>
                        <a:pt x="47" y="89"/>
                        <a:pt x="47" y="89"/>
                      </a:cubicBezTo>
                      <a:cubicBezTo>
                        <a:pt x="47" y="89"/>
                        <a:pt x="47" y="89"/>
                        <a:pt x="47" y="89"/>
                      </a:cubicBezTo>
                      <a:cubicBezTo>
                        <a:pt x="47" y="89"/>
                        <a:pt x="47" y="89"/>
                        <a:pt x="47" y="89"/>
                      </a:cubicBezTo>
                      <a:cubicBezTo>
                        <a:pt x="47" y="89"/>
                        <a:pt x="47" y="89"/>
                        <a:pt x="47" y="89"/>
                      </a:cubicBezTo>
                      <a:cubicBezTo>
                        <a:pt x="48" y="89"/>
                        <a:pt x="48" y="89"/>
                        <a:pt x="48" y="89"/>
                      </a:cubicBezTo>
                      <a:lnTo>
                        <a:pt x="47" y="90"/>
                      </a:lnTo>
                      <a:close/>
                      <a:moveTo>
                        <a:pt x="48" y="89"/>
                      </a:moveTo>
                      <a:cubicBezTo>
                        <a:pt x="48" y="89"/>
                        <a:pt x="48" y="88"/>
                        <a:pt x="48" y="88"/>
                      </a:cubicBezTo>
                      <a:cubicBezTo>
                        <a:pt x="48" y="88"/>
                        <a:pt x="48" y="89"/>
                        <a:pt x="48" y="89"/>
                      </a:cubicBezTo>
                      <a:close/>
                      <a:moveTo>
                        <a:pt x="49" y="79"/>
                      </a:moveTo>
                      <a:cubicBezTo>
                        <a:pt x="49" y="79"/>
                        <a:pt x="49" y="79"/>
                        <a:pt x="49" y="79"/>
                      </a:cubicBezTo>
                      <a:cubicBezTo>
                        <a:pt x="49" y="79"/>
                        <a:pt x="49" y="79"/>
                        <a:pt x="49" y="79"/>
                      </a:cubicBezTo>
                      <a:cubicBezTo>
                        <a:pt x="49" y="79"/>
                        <a:pt x="50" y="79"/>
                        <a:pt x="50" y="79"/>
                      </a:cubicBezTo>
                      <a:cubicBezTo>
                        <a:pt x="49" y="79"/>
                        <a:pt x="49" y="79"/>
                        <a:pt x="49" y="79"/>
                      </a:cubicBezTo>
                      <a:close/>
                      <a:moveTo>
                        <a:pt x="51" y="87"/>
                      </a:moveTo>
                      <a:cubicBezTo>
                        <a:pt x="51" y="87"/>
                        <a:pt x="51" y="87"/>
                        <a:pt x="51" y="87"/>
                      </a:cubicBezTo>
                      <a:cubicBezTo>
                        <a:pt x="52" y="87"/>
                        <a:pt x="52" y="87"/>
                        <a:pt x="52" y="87"/>
                      </a:cubicBezTo>
                      <a:cubicBezTo>
                        <a:pt x="52" y="87"/>
                        <a:pt x="52" y="87"/>
                        <a:pt x="52" y="87"/>
                      </a:cubicBezTo>
                      <a:lnTo>
                        <a:pt x="51" y="87"/>
                      </a:lnTo>
                      <a:close/>
                      <a:moveTo>
                        <a:pt x="50" y="76"/>
                      </a:moveTo>
                      <a:cubicBezTo>
                        <a:pt x="46" y="78"/>
                        <a:pt x="41" y="79"/>
                        <a:pt x="36" y="78"/>
                      </a:cubicBezTo>
                      <a:cubicBezTo>
                        <a:pt x="32" y="76"/>
                        <a:pt x="27" y="73"/>
                        <a:pt x="26" y="69"/>
                      </a:cubicBezTo>
                      <a:cubicBezTo>
                        <a:pt x="25" y="67"/>
                        <a:pt x="23" y="67"/>
                        <a:pt x="21" y="66"/>
                      </a:cubicBezTo>
                      <a:cubicBezTo>
                        <a:pt x="21" y="69"/>
                        <a:pt x="21" y="69"/>
                        <a:pt x="21" y="69"/>
                      </a:cubicBezTo>
                      <a:cubicBezTo>
                        <a:pt x="21" y="69"/>
                        <a:pt x="21" y="68"/>
                        <a:pt x="20" y="68"/>
                      </a:cubicBezTo>
                      <a:cubicBezTo>
                        <a:pt x="20" y="69"/>
                        <a:pt x="20" y="69"/>
                        <a:pt x="20" y="69"/>
                      </a:cubicBezTo>
                      <a:cubicBezTo>
                        <a:pt x="19" y="69"/>
                        <a:pt x="19" y="69"/>
                        <a:pt x="19" y="69"/>
                      </a:cubicBezTo>
                      <a:cubicBezTo>
                        <a:pt x="19" y="69"/>
                        <a:pt x="18" y="69"/>
                        <a:pt x="19" y="70"/>
                      </a:cubicBezTo>
                      <a:cubicBezTo>
                        <a:pt x="19" y="70"/>
                        <a:pt x="19" y="70"/>
                        <a:pt x="19" y="70"/>
                      </a:cubicBezTo>
                      <a:cubicBezTo>
                        <a:pt x="18" y="70"/>
                        <a:pt x="19" y="71"/>
                        <a:pt x="19" y="72"/>
                      </a:cubicBezTo>
                      <a:cubicBezTo>
                        <a:pt x="18" y="72"/>
                        <a:pt x="18" y="72"/>
                        <a:pt x="18" y="72"/>
                      </a:cubicBezTo>
                      <a:cubicBezTo>
                        <a:pt x="18" y="72"/>
                        <a:pt x="18" y="73"/>
                        <a:pt x="18" y="74"/>
                      </a:cubicBezTo>
                      <a:cubicBezTo>
                        <a:pt x="18" y="74"/>
                        <a:pt x="18" y="74"/>
                        <a:pt x="18" y="74"/>
                      </a:cubicBezTo>
                      <a:cubicBezTo>
                        <a:pt x="18" y="74"/>
                        <a:pt x="18" y="74"/>
                        <a:pt x="18" y="74"/>
                      </a:cubicBezTo>
                      <a:cubicBezTo>
                        <a:pt x="18" y="74"/>
                        <a:pt x="18" y="74"/>
                        <a:pt x="18" y="74"/>
                      </a:cubicBezTo>
                      <a:cubicBezTo>
                        <a:pt x="19" y="75"/>
                        <a:pt x="19" y="75"/>
                        <a:pt x="19" y="75"/>
                      </a:cubicBezTo>
                      <a:cubicBezTo>
                        <a:pt x="17" y="74"/>
                        <a:pt x="17" y="74"/>
                        <a:pt x="17" y="74"/>
                      </a:cubicBezTo>
                      <a:cubicBezTo>
                        <a:pt x="18" y="74"/>
                        <a:pt x="18" y="74"/>
                        <a:pt x="18" y="74"/>
                      </a:cubicBezTo>
                      <a:cubicBezTo>
                        <a:pt x="18" y="74"/>
                        <a:pt x="18" y="74"/>
                        <a:pt x="18" y="74"/>
                      </a:cubicBezTo>
                      <a:cubicBezTo>
                        <a:pt x="16" y="72"/>
                        <a:pt x="16" y="72"/>
                        <a:pt x="16" y="72"/>
                      </a:cubicBezTo>
                      <a:cubicBezTo>
                        <a:pt x="15" y="73"/>
                        <a:pt x="15" y="73"/>
                        <a:pt x="15" y="73"/>
                      </a:cubicBezTo>
                      <a:cubicBezTo>
                        <a:pt x="15" y="72"/>
                        <a:pt x="15" y="72"/>
                        <a:pt x="15" y="72"/>
                      </a:cubicBezTo>
                      <a:cubicBezTo>
                        <a:pt x="15" y="72"/>
                        <a:pt x="15" y="72"/>
                        <a:pt x="15" y="72"/>
                      </a:cubicBezTo>
                      <a:cubicBezTo>
                        <a:pt x="14" y="72"/>
                        <a:pt x="14" y="70"/>
                        <a:pt x="13" y="70"/>
                      </a:cubicBezTo>
                      <a:cubicBezTo>
                        <a:pt x="14" y="72"/>
                        <a:pt x="14" y="72"/>
                        <a:pt x="14" y="72"/>
                      </a:cubicBezTo>
                      <a:cubicBezTo>
                        <a:pt x="14" y="73"/>
                        <a:pt x="14" y="73"/>
                        <a:pt x="14" y="73"/>
                      </a:cubicBezTo>
                      <a:cubicBezTo>
                        <a:pt x="14" y="72"/>
                        <a:pt x="14" y="72"/>
                        <a:pt x="14" y="72"/>
                      </a:cubicBezTo>
                      <a:cubicBezTo>
                        <a:pt x="13" y="73"/>
                        <a:pt x="13" y="73"/>
                        <a:pt x="13" y="73"/>
                      </a:cubicBezTo>
                      <a:cubicBezTo>
                        <a:pt x="13" y="73"/>
                        <a:pt x="14" y="73"/>
                        <a:pt x="14" y="73"/>
                      </a:cubicBezTo>
                      <a:cubicBezTo>
                        <a:pt x="14" y="73"/>
                        <a:pt x="14" y="73"/>
                        <a:pt x="14" y="73"/>
                      </a:cubicBezTo>
                      <a:cubicBezTo>
                        <a:pt x="14" y="73"/>
                        <a:pt x="14" y="73"/>
                        <a:pt x="14" y="73"/>
                      </a:cubicBezTo>
                      <a:cubicBezTo>
                        <a:pt x="15" y="73"/>
                        <a:pt x="14" y="73"/>
                        <a:pt x="15" y="73"/>
                      </a:cubicBezTo>
                      <a:cubicBezTo>
                        <a:pt x="15" y="74"/>
                        <a:pt x="15" y="74"/>
                        <a:pt x="15" y="74"/>
                      </a:cubicBezTo>
                      <a:cubicBezTo>
                        <a:pt x="15" y="73"/>
                        <a:pt x="14" y="73"/>
                        <a:pt x="14" y="73"/>
                      </a:cubicBezTo>
                      <a:cubicBezTo>
                        <a:pt x="13" y="74"/>
                        <a:pt x="14" y="74"/>
                        <a:pt x="13" y="74"/>
                      </a:cubicBezTo>
                      <a:cubicBezTo>
                        <a:pt x="13" y="73"/>
                        <a:pt x="12" y="72"/>
                        <a:pt x="12" y="72"/>
                      </a:cubicBezTo>
                      <a:cubicBezTo>
                        <a:pt x="12" y="72"/>
                        <a:pt x="12" y="72"/>
                        <a:pt x="12" y="72"/>
                      </a:cubicBezTo>
                      <a:cubicBezTo>
                        <a:pt x="12" y="72"/>
                        <a:pt x="12" y="72"/>
                        <a:pt x="12" y="72"/>
                      </a:cubicBezTo>
                      <a:cubicBezTo>
                        <a:pt x="12" y="72"/>
                        <a:pt x="12" y="72"/>
                        <a:pt x="12" y="72"/>
                      </a:cubicBezTo>
                      <a:cubicBezTo>
                        <a:pt x="12" y="72"/>
                        <a:pt x="12" y="72"/>
                        <a:pt x="13" y="72"/>
                      </a:cubicBezTo>
                      <a:cubicBezTo>
                        <a:pt x="12" y="71"/>
                        <a:pt x="12" y="71"/>
                        <a:pt x="12" y="71"/>
                      </a:cubicBezTo>
                      <a:cubicBezTo>
                        <a:pt x="11" y="71"/>
                        <a:pt x="11" y="71"/>
                        <a:pt x="11" y="71"/>
                      </a:cubicBezTo>
                      <a:cubicBezTo>
                        <a:pt x="11" y="71"/>
                        <a:pt x="11" y="71"/>
                        <a:pt x="11" y="71"/>
                      </a:cubicBezTo>
                      <a:cubicBezTo>
                        <a:pt x="11" y="71"/>
                        <a:pt x="11" y="71"/>
                        <a:pt x="11" y="71"/>
                      </a:cubicBezTo>
                      <a:cubicBezTo>
                        <a:pt x="10" y="72"/>
                        <a:pt x="11" y="72"/>
                        <a:pt x="11" y="73"/>
                      </a:cubicBezTo>
                      <a:cubicBezTo>
                        <a:pt x="11" y="73"/>
                        <a:pt x="11" y="73"/>
                        <a:pt x="11" y="73"/>
                      </a:cubicBezTo>
                      <a:cubicBezTo>
                        <a:pt x="12" y="73"/>
                        <a:pt x="12" y="74"/>
                        <a:pt x="12" y="74"/>
                      </a:cubicBezTo>
                      <a:cubicBezTo>
                        <a:pt x="13" y="75"/>
                        <a:pt x="13" y="75"/>
                        <a:pt x="13" y="75"/>
                      </a:cubicBezTo>
                      <a:cubicBezTo>
                        <a:pt x="13" y="75"/>
                        <a:pt x="13" y="75"/>
                        <a:pt x="12" y="74"/>
                      </a:cubicBezTo>
                      <a:cubicBezTo>
                        <a:pt x="12" y="74"/>
                        <a:pt x="12" y="73"/>
                        <a:pt x="11" y="73"/>
                      </a:cubicBezTo>
                      <a:cubicBezTo>
                        <a:pt x="11" y="73"/>
                        <a:pt x="11" y="73"/>
                        <a:pt x="11" y="73"/>
                      </a:cubicBezTo>
                      <a:cubicBezTo>
                        <a:pt x="11" y="73"/>
                        <a:pt x="11" y="73"/>
                        <a:pt x="11" y="73"/>
                      </a:cubicBezTo>
                      <a:cubicBezTo>
                        <a:pt x="11" y="72"/>
                        <a:pt x="10" y="70"/>
                        <a:pt x="9" y="69"/>
                      </a:cubicBezTo>
                      <a:cubicBezTo>
                        <a:pt x="10" y="70"/>
                        <a:pt x="10" y="69"/>
                        <a:pt x="10" y="70"/>
                      </a:cubicBezTo>
                      <a:cubicBezTo>
                        <a:pt x="11" y="70"/>
                        <a:pt x="10" y="69"/>
                        <a:pt x="10" y="69"/>
                      </a:cubicBezTo>
                      <a:cubicBezTo>
                        <a:pt x="10" y="69"/>
                        <a:pt x="10" y="69"/>
                        <a:pt x="9" y="69"/>
                      </a:cubicBezTo>
                      <a:cubicBezTo>
                        <a:pt x="9" y="69"/>
                        <a:pt x="9" y="68"/>
                        <a:pt x="9" y="68"/>
                      </a:cubicBezTo>
                      <a:cubicBezTo>
                        <a:pt x="9" y="68"/>
                        <a:pt x="9" y="68"/>
                        <a:pt x="9" y="68"/>
                      </a:cubicBezTo>
                      <a:cubicBezTo>
                        <a:pt x="10" y="68"/>
                        <a:pt x="10" y="68"/>
                        <a:pt x="10" y="68"/>
                      </a:cubicBezTo>
                      <a:cubicBezTo>
                        <a:pt x="9" y="67"/>
                        <a:pt x="9" y="67"/>
                        <a:pt x="9" y="67"/>
                      </a:cubicBezTo>
                      <a:cubicBezTo>
                        <a:pt x="10" y="67"/>
                        <a:pt x="10" y="66"/>
                        <a:pt x="10" y="67"/>
                      </a:cubicBezTo>
                      <a:cubicBezTo>
                        <a:pt x="10" y="67"/>
                        <a:pt x="10" y="67"/>
                        <a:pt x="11" y="67"/>
                      </a:cubicBezTo>
                      <a:cubicBezTo>
                        <a:pt x="11" y="67"/>
                        <a:pt x="11" y="67"/>
                        <a:pt x="11" y="66"/>
                      </a:cubicBezTo>
                      <a:cubicBezTo>
                        <a:pt x="11" y="66"/>
                        <a:pt x="10" y="66"/>
                        <a:pt x="10" y="66"/>
                      </a:cubicBezTo>
                      <a:cubicBezTo>
                        <a:pt x="10" y="66"/>
                        <a:pt x="10" y="66"/>
                        <a:pt x="10" y="66"/>
                      </a:cubicBezTo>
                      <a:cubicBezTo>
                        <a:pt x="10" y="66"/>
                        <a:pt x="10" y="66"/>
                        <a:pt x="10" y="66"/>
                      </a:cubicBezTo>
                      <a:cubicBezTo>
                        <a:pt x="11" y="66"/>
                        <a:pt x="11" y="66"/>
                        <a:pt x="11" y="66"/>
                      </a:cubicBezTo>
                      <a:cubicBezTo>
                        <a:pt x="11" y="67"/>
                        <a:pt x="11" y="67"/>
                        <a:pt x="12" y="67"/>
                      </a:cubicBezTo>
                      <a:cubicBezTo>
                        <a:pt x="12" y="67"/>
                        <a:pt x="12" y="67"/>
                        <a:pt x="12" y="67"/>
                      </a:cubicBezTo>
                      <a:cubicBezTo>
                        <a:pt x="12" y="67"/>
                        <a:pt x="11" y="66"/>
                        <a:pt x="12" y="66"/>
                      </a:cubicBezTo>
                      <a:cubicBezTo>
                        <a:pt x="11" y="65"/>
                        <a:pt x="11" y="64"/>
                        <a:pt x="10" y="62"/>
                      </a:cubicBezTo>
                      <a:cubicBezTo>
                        <a:pt x="11" y="62"/>
                        <a:pt x="11" y="62"/>
                        <a:pt x="11" y="62"/>
                      </a:cubicBezTo>
                      <a:cubicBezTo>
                        <a:pt x="11" y="61"/>
                        <a:pt x="11" y="61"/>
                        <a:pt x="11" y="61"/>
                      </a:cubicBezTo>
                      <a:cubicBezTo>
                        <a:pt x="11" y="61"/>
                        <a:pt x="11" y="61"/>
                        <a:pt x="11" y="61"/>
                      </a:cubicBezTo>
                      <a:cubicBezTo>
                        <a:pt x="11" y="58"/>
                        <a:pt x="11" y="54"/>
                        <a:pt x="13" y="52"/>
                      </a:cubicBezTo>
                      <a:cubicBezTo>
                        <a:pt x="15" y="48"/>
                        <a:pt x="17" y="46"/>
                        <a:pt x="21" y="44"/>
                      </a:cubicBezTo>
                      <a:cubicBezTo>
                        <a:pt x="22" y="44"/>
                        <a:pt x="24" y="43"/>
                        <a:pt x="25" y="42"/>
                      </a:cubicBezTo>
                      <a:cubicBezTo>
                        <a:pt x="25" y="42"/>
                        <a:pt x="25" y="42"/>
                        <a:pt x="25" y="42"/>
                      </a:cubicBezTo>
                      <a:cubicBezTo>
                        <a:pt x="25" y="41"/>
                        <a:pt x="25" y="42"/>
                        <a:pt x="24" y="41"/>
                      </a:cubicBezTo>
                      <a:cubicBezTo>
                        <a:pt x="24" y="41"/>
                        <a:pt x="24" y="41"/>
                        <a:pt x="24" y="41"/>
                      </a:cubicBezTo>
                      <a:cubicBezTo>
                        <a:pt x="24" y="41"/>
                        <a:pt x="24" y="41"/>
                        <a:pt x="24" y="41"/>
                      </a:cubicBezTo>
                      <a:cubicBezTo>
                        <a:pt x="25" y="40"/>
                        <a:pt x="27" y="40"/>
                        <a:pt x="28" y="39"/>
                      </a:cubicBezTo>
                      <a:cubicBezTo>
                        <a:pt x="29" y="39"/>
                        <a:pt x="29" y="39"/>
                        <a:pt x="29" y="39"/>
                      </a:cubicBezTo>
                      <a:cubicBezTo>
                        <a:pt x="30" y="39"/>
                        <a:pt x="30" y="39"/>
                        <a:pt x="31" y="38"/>
                      </a:cubicBezTo>
                      <a:cubicBezTo>
                        <a:pt x="30" y="36"/>
                        <a:pt x="32" y="36"/>
                        <a:pt x="31" y="34"/>
                      </a:cubicBezTo>
                      <a:cubicBezTo>
                        <a:pt x="30" y="34"/>
                        <a:pt x="30" y="33"/>
                        <a:pt x="29" y="34"/>
                      </a:cubicBezTo>
                      <a:cubicBezTo>
                        <a:pt x="29" y="35"/>
                        <a:pt x="28" y="33"/>
                        <a:pt x="27" y="33"/>
                      </a:cubicBezTo>
                      <a:cubicBezTo>
                        <a:pt x="24" y="30"/>
                        <a:pt x="24" y="25"/>
                        <a:pt x="25" y="21"/>
                      </a:cubicBezTo>
                      <a:cubicBezTo>
                        <a:pt x="26" y="20"/>
                        <a:pt x="27" y="20"/>
                        <a:pt x="27" y="19"/>
                      </a:cubicBezTo>
                      <a:cubicBezTo>
                        <a:pt x="27" y="19"/>
                        <a:pt x="27" y="19"/>
                        <a:pt x="27" y="19"/>
                      </a:cubicBezTo>
                      <a:cubicBezTo>
                        <a:pt x="30" y="16"/>
                        <a:pt x="30" y="22"/>
                        <a:pt x="32" y="23"/>
                      </a:cubicBezTo>
                      <a:cubicBezTo>
                        <a:pt x="33" y="23"/>
                        <a:pt x="33" y="24"/>
                        <a:pt x="34" y="24"/>
                      </a:cubicBezTo>
                      <a:cubicBezTo>
                        <a:pt x="34" y="24"/>
                        <a:pt x="34" y="24"/>
                        <a:pt x="34" y="24"/>
                      </a:cubicBezTo>
                      <a:cubicBezTo>
                        <a:pt x="36" y="24"/>
                        <a:pt x="37" y="23"/>
                        <a:pt x="38" y="23"/>
                      </a:cubicBezTo>
                      <a:cubicBezTo>
                        <a:pt x="39" y="23"/>
                        <a:pt x="39" y="23"/>
                        <a:pt x="39" y="23"/>
                      </a:cubicBezTo>
                      <a:cubicBezTo>
                        <a:pt x="39" y="23"/>
                        <a:pt x="39" y="23"/>
                        <a:pt x="39" y="23"/>
                      </a:cubicBezTo>
                      <a:cubicBezTo>
                        <a:pt x="43" y="18"/>
                        <a:pt x="33" y="10"/>
                        <a:pt x="42" y="7"/>
                      </a:cubicBezTo>
                      <a:cubicBezTo>
                        <a:pt x="46" y="7"/>
                        <a:pt x="49" y="7"/>
                        <a:pt x="51" y="10"/>
                      </a:cubicBezTo>
                      <a:cubicBezTo>
                        <a:pt x="51" y="12"/>
                        <a:pt x="53" y="14"/>
                        <a:pt x="53" y="16"/>
                      </a:cubicBezTo>
                      <a:cubicBezTo>
                        <a:pt x="53" y="16"/>
                        <a:pt x="53" y="16"/>
                        <a:pt x="53" y="16"/>
                      </a:cubicBezTo>
                      <a:cubicBezTo>
                        <a:pt x="51" y="17"/>
                        <a:pt x="49" y="16"/>
                        <a:pt x="48" y="17"/>
                      </a:cubicBezTo>
                      <a:cubicBezTo>
                        <a:pt x="48" y="17"/>
                        <a:pt x="48" y="17"/>
                        <a:pt x="48" y="17"/>
                      </a:cubicBezTo>
                      <a:cubicBezTo>
                        <a:pt x="48" y="17"/>
                        <a:pt x="48" y="17"/>
                        <a:pt x="48" y="17"/>
                      </a:cubicBezTo>
                      <a:cubicBezTo>
                        <a:pt x="48" y="17"/>
                        <a:pt x="47" y="17"/>
                        <a:pt x="47" y="17"/>
                      </a:cubicBezTo>
                      <a:cubicBezTo>
                        <a:pt x="47" y="17"/>
                        <a:pt x="47" y="17"/>
                        <a:pt x="47" y="17"/>
                      </a:cubicBezTo>
                      <a:cubicBezTo>
                        <a:pt x="46" y="17"/>
                        <a:pt x="45" y="18"/>
                        <a:pt x="44" y="18"/>
                      </a:cubicBezTo>
                      <a:cubicBezTo>
                        <a:pt x="44" y="20"/>
                        <a:pt x="42" y="20"/>
                        <a:pt x="42" y="22"/>
                      </a:cubicBezTo>
                      <a:cubicBezTo>
                        <a:pt x="43" y="22"/>
                        <a:pt x="43" y="22"/>
                        <a:pt x="43" y="22"/>
                      </a:cubicBezTo>
                      <a:cubicBezTo>
                        <a:pt x="43" y="24"/>
                        <a:pt x="43" y="24"/>
                        <a:pt x="43" y="24"/>
                      </a:cubicBezTo>
                      <a:cubicBezTo>
                        <a:pt x="43" y="24"/>
                        <a:pt x="43" y="24"/>
                        <a:pt x="43" y="24"/>
                      </a:cubicBezTo>
                      <a:cubicBezTo>
                        <a:pt x="43" y="24"/>
                        <a:pt x="43" y="24"/>
                        <a:pt x="43" y="24"/>
                      </a:cubicBezTo>
                      <a:cubicBezTo>
                        <a:pt x="44" y="25"/>
                        <a:pt x="45" y="25"/>
                        <a:pt x="47" y="25"/>
                      </a:cubicBezTo>
                      <a:cubicBezTo>
                        <a:pt x="46" y="25"/>
                        <a:pt x="46" y="25"/>
                        <a:pt x="46" y="25"/>
                      </a:cubicBezTo>
                      <a:cubicBezTo>
                        <a:pt x="46" y="25"/>
                        <a:pt x="46" y="25"/>
                        <a:pt x="46" y="25"/>
                      </a:cubicBezTo>
                      <a:cubicBezTo>
                        <a:pt x="46" y="25"/>
                        <a:pt x="46" y="25"/>
                        <a:pt x="46" y="25"/>
                      </a:cubicBezTo>
                      <a:cubicBezTo>
                        <a:pt x="47" y="26"/>
                        <a:pt x="47" y="25"/>
                        <a:pt x="48" y="25"/>
                      </a:cubicBezTo>
                      <a:cubicBezTo>
                        <a:pt x="49" y="23"/>
                        <a:pt x="52" y="23"/>
                        <a:pt x="54" y="23"/>
                      </a:cubicBezTo>
                      <a:cubicBezTo>
                        <a:pt x="56" y="25"/>
                        <a:pt x="55" y="28"/>
                        <a:pt x="54" y="31"/>
                      </a:cubicBezTo>
                      <a:cubicBezTo>
                        <a:pt x="53" y="32"/>
                        <a:pt x="53" y="34"/>
                        <a:pt x="51" y="35"/>
                      </a:cubicBezTo>
                      <a:cubicBezTo>
                        <a:pt x="51" y="35"/>
                        <a:pt x="50" y="35"/>
                        <a:pt x="50" y="35"/>
                      </a:cubicBezTo>
                      <a:cubicBezTo>
                        <a:pt x="50" y="35"/>
                        <a:pt x="50" y="35"/>
                        <a:pt x="50" y="35"/>
                      </a:cubicBezTo>
                      <a:cubicBezTo>
                        <a:pt x="50" y="36"/>
                        <a:pt x="48" y="35"/>
                        <a:pt x="48" y="35"/>
                      </a:cubicBezTo>
                      <a:cubicBezTo>
                        <a:pt x="47" y="35"/>
                        <a:pt x="45" y="35"/>
                        <a:pt x="44" y="35"/>
                      </a:cubicBezTo>
                      <a:cubicBezTo>
                        <a:pt x="43" y="35"/>
                        <a:pt x="43" y="34"/>
                        <a:pt x="42" y="34"/>
                      </a:cubicBezTo>
                      <a:cubicBezTo>
                        <a:pt x="42" y="34"/>
                        <a:pt x="42" y="33"/>
                        <a:pt x="41" y="33"/>
                      </a:cubicBezTo>
                      <a:cubicBezTo>
                        <a:pt x="40" y="33"/>
                        <a:pt x="40" y="34"/>
                        <a:pt x="40" y="35"/>
                      </a:cubicBezTo>
                      <a:cubicBezTo>
                        <a:pt x="41" y="35"/>
                        <a:pt x="42" y="36"/>
                        <a:pt x="41" y="37"/>
                      </a:cubicBezTo>
                      <a:cubicBezTo>
                        <a:pt x="40" y="38"/>
                        <a:pt x="43" y="38"/>
                        <a:pt x="42" y="39"/>
                      </a:cubicBezTo>
                      <a:cubicBezTo>
                        <a:pt x="43" y="40"/>
                        <a:pt x="43" y="40"/>
                        <a:pt x="44" y="41"/>
                      </a:cubicBezTo>
                      <a:cubicBezTo>
                        <a:pt x="39" y="40"/>
                        <a:pt x="33" y="39"/>
                        <a:pt x="29" y="42"/>
                      </a:cubicBezTo>
                      <a:cubicBezTo>
                        <a:pt x="29" y="43"/>
                        <a:pt x="27" y="43"/>
                        <a:pt x="27" y="45"/>
                      </a:cubicBezTo>
                      <a:cubicBezTo>
                        <a:pt x="30" y="48"/>
                        <a:pt x="34" y="44"/>
                        <a:pt x="37" y="47"/>
                      </a:cubicBezTo>
                      <a:cubicBezTo>
                        <a:pt x="39" y="48"/>
                        <a:pt x="40" y="50"/>
                        <a:pt x="40" y="52"/>
                      </a:cubicBezTo>
                      <a:cubicBezTo>
                        <a:pt x="38" y="53"/>
                        <a:pt x="35" y="54"/>
                        <a:pt x="34" y="56"/>
                      </a:cubicBezTo>
                      <a:cubicBezTo>
                        <a:pt x="33" y="56"/>
                        <a:pt x="33" y="57"/>
                        <a:pt x="33" y="57"/>
                      </a:cubicBezTo>
                      <a:cubicBezTo>
                        <a:pt x="32" y="58"/>
                        <a:pt x="31" y="59"/>
                        <a:pt x="31" y="60"/>
                      </a:cubicBezTo>
                      <a:cubicBezTo>
                        <a:pt x="32" y="61"/>
                        <a:pt x="34" y="61"/>
                        <a:pt x="35" y="61"/>
                      </a:cubicBezTo>
                      <a:cubicBezTo>
                        <a:pt x="37" y="60"/>
                        <a:pt x="39" y="59"/>
                        <a:pt x="41" y="59"/>
                      </a:cubicBezTo>
                      <a:cubicBezTo>
                        <a:pt x="42" y="59"/>
                        <a:pt x="42" y="59"/>
                        <a:pt x="42" y="59"/>
                      </a:cubicBezTo>
                      <a:cubicBezTo>
                        <a:pt x="40" y="60"/>
                        <a:pt x="43" y="60"/>
                        <a:pt x="42" y="61"/>
                      </a:cubicBezTo>
                      <a:cubicBezTo>
                        <a:pt x="42" y="62"/>
                        <a:pt x="42" y="62"/>
                        <a:pt x="42" y="62"/>
                      </a:cubicBezTo>
                      <a:cubicBezTo>
                        <a:pt x="43" y="60"/>
                        <a:pt x="43" y="60"/>
                        <a:pt x="43" y="60"/>
                      </a:cubicBezTo>
                      <a:cubicBezTo>
                        <a:pt x="44" y="61"/>
                        <a:pt x="44" y="61"/>
                        <a:pt x="44" y="61"/>
                      </a:cubicBezTo>
                      <a:cubicBezTo>
                        <a:pt x="45" y="60"/>
                        <a:pt x="45" y="58"/>
                        <a:pt x="47" y="57"/>
                      </a:cubicBezTo>
                      <a:cubicBezTo>
                        <a:pt x="49" y="58"/>
                        <a:pt x="52" y="59"/>
                        <a:pt x="53" y="60"/>
                      </a:cubicBezTo>
                      <a:cubicBezTo>
                        <a:pt x="54" y="63"/>
                        <a:pt x="54" y="67"/>
                        <a:pt x="53" y="69"/>
                      </a:cubicBezTo>
                      <a:cubicBezTo>
                        <a:pt x="51" y="72"/>
                        <a:pt x="49" y="75"/>
                        <a:pt x="47" y="77"/>
                      </a:cubicBezTo>
                      <a:cubicBezTo>
                        <a:pt x="49" y="76"/>
                        <a:pt x="51" y="74"/>
                        <a:pt x="54" y="74"/>
                      </a:cubicBezTo>
                      <a:cubicBezTo>
                        <a:pt x="54" y="74"/>
                        <a:pt x="53" y="74"/>
                        <a:pt x="52" y="75"/>
                      </a:cubicBezTo>
                      <a:cubicBezTo>
                        <a:pt x="52" y="75"/>
                        <a:pt x="51" y="75"/>
                        <a:pt x="50" y="76"/>
                      </a:cubicBezTo>
                      <a:close/>
                      <a:moveTo>
                        <a:pt x="54" y="84"/>
                      </a:moveTo>
                      <a:cubicBezTo>
                        <a:pt x="53" y="84"/>
                        <a:pt x="53" y="84"/>
                        <a:pt x="53" y="84"/>
                      </a:cubicBezTo>
                      <a:cubicBezTo>
                        <a:pt x="53" y="85"/>
                        <a:pt x="54" y="84"/>
                        <a:pt x="54" y="84"/>
                      </a:cubicBezTo>
                      <a:close/>
                      <a:moveTo>
                        <a:pt x="55" y="87"/>
                      </a:moveTo>
                      <a:cubicBezTo>
                        <a:pt x="54" y="87"/>
                        <a:pt x="54" y="87"/>
                        <a:pt x="54" y="87"/>
                      </a:cubicBezTo>
                      <a:cubicBezTo>
                        <a:pt x="55" y="86"/>
                        <a:pt x="55" y="86"/>
                        <a:pt x="55" y="86"/>
                      </a:cubicBezTo>
                      <a:lnTo>
                        <a:pt x="55" y="87"/>
                      </a:lnTo>
                      <a:close/>
                      <a:moveTo>
                        <a:pt x="56" y="75"/>
                      </a:moveTo>
                      <a:cubicBezTo>
                        <a:pt x="55" y="76"/>
                        <a:pt x="54" y="76"/>
                        <a:pt x="54" y="76"/>
                      </a:cubicBezTo>
                      <a:cubicBezTo>
                        <a:pt x="54" y="76"/>
                        <a:pt x="54" y="76"/>
                        <a:pt x="54" y="76"/>
                      </a:cubicBezTo>
                      <a:cubicBezTo>
                        <a:pt x="54" y="76"/>
                        <a:pt x="54" y="76"/>
                        <a:pt x="54" y="77"/>
                      </a:cubicBezTo>
                      <a:cubicBezTo>
                        <a:pt x="53" y="77"/>
                        <a:pt x="53" y="77"/>
                        <a:pt x="52" y="78"/>
                      </a:cubicBezTo>
                      <a:cubicBezTo>
                        <a:pt x="52" y="76"/>
                        <a:pt x="53" y="77"/>
                        <a:pt x="54" y="77"/>
                      </a:cubicBezTo>
                      <a:cubicBezTo>
                        <a:pt x="54" y="76"/>
                        <a:pt x="54" y="76"/>
                        <a:pt x="54" y="76"/>
                      </a:cubicBezTo>
                      <a:cubicBezTo>
                        <a:pt x="54" y="76"/>
                        <a:pt x="54" y="76"/>
                        <a:pt x="54" y="76"/>
                      </a:cubicBezTo>
                      <a:cubicBezTo>
                        <a:pt x="55" y="74"/>
                        <a:pt x="55" y="74"/>
                        <a:pt x="55" y="74"/>
                      </a:cubicBezTo>
                      <a:cubicBezTo>
                        <a:pt x="55" y="74"/>
                        <a:pt x="55" y="74"/>
                        <a:pt x="55" y="74"/>
                      </a:cubicBezTo>
                      <a:cubicBezTo>
                        <a:pt x="56" y="74"/>
                        <a:pt x="56" y="74"/>
                        <a:pt x="56" y="74"/>
                      </a:cubicBezTo>
                      <a:cubicBezTo>
                        <a:pt x="56" y="75"/>
                        <a:pt x="55" y="75"/>
                        <a:pt x="56" y="75"/>
                      </a:cubicBezTo>
                      <a:close/>
                      <a:moveTo>
                        <a:pt x="57" y="85"/>
                      </a:moveTo>
                      <a:cubicBezTo>
                        <a:pt x="56" y="85"/>
                        <a:pt x="56" y="85"/>
                        <a:pt x="56" y="85"/>
                      </a:cubicBezTo>
                      <a:cubicBezTo>
                        <a:pt x="57" y="85"/>
                        <a:pt x="57" y="85"/>
                        <a:pt x="57" y="85"/>
                      </a:cubicBezTo>
                      <a:close/>
                      <a:moveTo>
                        <a:pt x="61" y="79"/>
                      </a:moveTo>
                      <a:cubicBezTo>
                        <a:pt x="61" y="79"/>
                        <a:pt x="61" y="79"/>
                        <a:pt x="60" y="79"/>
                      </a:cubicBezTo>
                      <a:cubicBezTo>
                        <a:pt x="60" y="79"/>
                        <a:pt x="60" y="79"/>
                        <a:pt x="60" y="79"/>
                      </a:cubicBezTo>
                      <a:cubicBezTo>
                        <a:pt x="60" y="79"/>
                        <a:pt x="60" y="79"/>
                        <a:pt x="60" y="78"/>
                      </a:cubicBezTo>
                      <a:cubicBezTo>
                        <a:pt x="60" y="78"/>
                        <a:pt x="60" y="79"/>
                        <a:pt x="60" y="79"/>
                      </a:cubicBezTo>
                      <a:cubicBezTo>
                        <a:pt x="60" y="79"/>
                        <a:pt x="60" y="79"/>
                        <a:pt x="60" y="79"/>
                      </a:cubicBezTo>
                      <a:cubicBezTo>
                        <a:pt x="61" y="79"/>
                        <a:pt x="61" y="79"/>
                        <a:pt x="61" y="79"/>
                      </a:cubicBezTo>
                      <a:close/>
                      <a:moveTo>
                        <a:pt x="79" y="73"/>
                      </a:moveTo>
                      <a:cubicBezTo>
                        <a:pt x="79" y="73"/>
                        <a:pt x="79" y="73"/>
                        <a:pt x="79" y="73"/>
                      </a:cubicBezTo>
                      <a:cubicBezTo>
                        <a:pt x="79" y="73"/>
                        <a:pt x="79" y="73"/>
                        <a:pt x="79" y="73"/>
                      </a:cubicBezTo>
                      <a:cubicBezTo>
                        <a:pt x="79" y="73"/>
                        <a:pt x="79" y="73"/>
                        <a:pt x="79" y="73"/>
                      </a:cubicBezTo>
                      <a:close/>
                      <a:moveTo>
                        <a:pt x="79" y="73"/>
                      </a:moveTo>
                      <a:cubicBezTo>
                        <a:pt x="79" y="73"/>
                        <a:pt x="80" y="73"/>
                        <a:pt x="80" y="73"/>
                      </a:cubicBezTo>
                      <a:cubicBezTo>
                        <a:pt x="80" y="73"/>
                        <a:pt x="80" y="73"/>
                        <a:pt x="79" y="73"/>
                      </a:cubicBezTo>
                      <a:close/>
                      <a:moveTo>
                        <a:pt x="85" y="70"/>
                      </a:moveTo>
                      <a:cubicBezTo>
                        <a:pt x="85" y="70"/>
                        <a:pt x="86" y="70"/>
                        <a:pt x="86" y="70"/>
                      </a:cubicBezTo>
                      <a:cubicBezTo>
                        <a:pt x="86" y="70"/>
                        <a:pt x="87" y="69"/>
                        <a:pt x="87" y="69"/>
                      </a:cubicBezTo>
                      <a:cubicBezTo>
                        <a:pt x="87" y="69"/>
                        <a:pt x="87" y="69"/>
                        <a:pt x="87" y="69"/>
                      </a:cubicBezTo>
                      <a:cubicBezTo>
                        <a:pt x="87" y="69"/>
                        <a:pt x="87" y="69"/>
                        <a:pt x="87" y="69"/>
                      </a:cubicBezTo>
                      <a:cubicBezTo>
                        <a:pt x="88" y="69"/>
                        <a:pt x="88" y="68"/>
                        <a:pt x="89" y="68"/>
                      </a:cubicBezTo>
                      <a:cubicBezTo>
                        <a:pt x="89" y="69"/>
                        <a:pt x="87" y="69"/>
                        <a:pt x="87" y="69"/>
                      </a:cubicBezTo>
                      <a:cubicBezTo>
                        <a:pt x="87" y="69"/>
                        <a:pt x="87" y="69"/>
                        <a:pt x="87" y="69"/>
                      </a:cubicBezTo>
                      <a:cubicBezTo>
                        <a:pt x="87" y="69"/>
                        <a:pt x="87" y="69"/>
                        <a:pt x="87" y="69"/>
                      </a:cubicBezTo>
                      <a:cubicBezTo>
                        <a:pt x="87" y="70"/>
                        <a:pt x="86" y="71"/>
                        <a:pt x="85" y="71"/>
                      </a:cubicBezTo>
                      <a:cubicBezTo>
                        <a:pt x="85" y="71"/>
                        <a:pt x="85" y="71"/>
                        <a:pt x="85" y="71"/>
                      </a:cubicBezTo>
                      <a:cubicBezTo>
                        <a:pt x="85" y="71"/>
                        <a:pt x="85" y="71"/>
                        <a:pt x="85" y="71"/>
                      </a:cubicBezTo>
                      <a:cubicBezTo>
                        <a:pt x="84" y="71"/>
                        <a:pt x="84" y="71"/>
                        <a:pt x="84" y="71"/>
                      </a:cubicBezTo>
                      <a:cubicBezTo>
                        <a:pt x="84" y="70"/>
                        <a:pt x="85" y="71"/>
                        <a:pt x="85" y="70"/>
                      </a:cubicBezTo>
                      <a:close/>
                      <a:moveTo>
                        <a:pt x="86" y="74"/>
                      </a:moveTo>
                      <a:cubicBezTo>
                        <a:pt x="85" y="74"/>
                        <a:pt x="85" y="74"/>
                        <a:pt x="85" y="74"/>
                      </a:cubicBezTo>
                      <a:cubicBezTo>
                        <a:pt x="85" y="74"/>
                        <a:pt x="85" y="74"/>
                        <a:pt x="85" y="74"/>
                      </a:cubicBezTo>
                      <a:lnTo>
                        <a:pt x="86" y="74"/>
                      </a:lnTo>
                      <a:close/>
                      <a:moveTo>
                        <a:pt x="85" y="72"/>
                      </a:moveTo>
                      <a:cubicBezTo>
                        <a:pt x="84" y="73"/>
                        <a:pt x="83" y="74"/>
                        <a:pt x="82" y="73"/>
                      </a:cubicBezTo>
                      <a:cubicBezTo>
                        <a:pt x="82" y="73"/>
                        <a:pt x="82" y="73"/>
                        <a:pt x="82" y="73"/>
                      </a:cubicBezTo>
                      <a:cubicBezTo>
                        <a:pt x="82" y="73"/>
                        <a:pt x="82" y="73"/>
                        <a:pt x="82" y="73"/>
                      </a:cubicBezTo>
                      <a:cubicBezTo>
                        <a:pt x="83" y="73"/>
                        <a:pt x="84" y="73"/>
                        <a:pt x="85" y="72"/>
                      </a:cubicBezTo>
                      <a:close/>
                      <a:moveTo>
                        <a:pt x="83" y="76"/>
                      </a:moveTo>
                      <a:cubicBezTo>
                        <a:pt x="83" y="76"/>
                        <a:pt x="83" y="76"/>
                        <a:pt x="83" y="76"/>
                      </a:cubicBezTo>
                      <a:cubicBezTo>
                        <a:pt x="83" y="76"/>
                        <a:pt x="83" y="76"/>
                        <a:pt x="83" y="76"/>
                      </a:cubicBezTo>
                      <a:cubicBezTo>
                        <a:pt x="83" y="76"/>
                        <a:pt x="83" y="76"/>
                        <a:pt x="83" y="76"/>
                      </a:cubicBezTo>
                      <a:cubicBezTo>
                        <a:pt x="83" y="76"/>
                        <a:pt x="83" y="76"/>
                        <a:pt x="83" y="76"/>
                      </a:cubicBezTo>
                      <a:cubicBezTo>
                        <a:pt x="82" y="76"/>
                        <a:pt x="82" y="76"/>
                        <a:pt x="82" y="76"/>
                      </a:cubicBezTo>
                      <a:cubicBezTo>
                        <a:pt x="82" y="75"/>
                        <a:pt x="82" y="75"/>
                        <a:pt x="83" y="75"/>
                      </a:cubicBezTo>
                      <a:cubicBezTo>
                        <a:pt x="83" y="75"/>
                        <a:pt x="83" y="75"/>
                        <a:pt x="83" y="75"/>
                      </a:cubicBezTo>
                      <a:lnTo>
                        <a:pt x="83" y="76"/>
                      </a:lnTo>
                      <a:close/>
                      <a:moveTo>
                        <a:pt x="83" y="75"/>
                      </a:moveTo>
                      <a:cubicBezTo>
                        <a:pt x="83" y="75"/>
                        <a:pt x="84" y="75"/>
                        <a:pt x="84" y="75"/>
                      </a:cubicBezTo>
                      <a:cubicBezTo>
                        <a:pt x="84" y="75"/>
                        <a:pt x="84" y="75"/>
                        <a:pt x="83" y="75"/>
                      </a:cubicBezTo>
                      <a:close/>
                      <a:moveTo>
                        <a:pt x="84" y="71"/>
                      </a:moveTo>
                      <a:cubicBezTo>
                        <a:pt x="83" y="71"/>
                        <a:pt x="83" y="71"/>
                        <a:pt x="83" y="71"/>
                      </a:cubicBezTo>
                      <a:cubicBezTo>
                        <a:pt x="84" y="72"/>
                        <a:pt x="84" y="72"/>
                        <a:pt x="84" y="72"/>
                      </a:cubicBezTo>
                      <a:cubicBezTo>
                        <a:pt x="83" y="71"/>
                        <a:pt x="83" y="71"/>
                        <a:pt x="83" y="71"/>
                      </a:cubicBezTo>
                      <a:lnTo>
                        <a:pt x="84" y="71"/>
                      </a:lnTo>
                      <a:close/>
                      <a:moveTo>
                        <a:pt x="81" y="72"/>
                      </a:moveTo>
                      <a:cubicBezTo>
                        <a:pt x="81" y="72"/>
                        <a:pt x="82" y="72"/>
                        <a:pt x="83" y="72"/>
                      </a:cubicBezTo>
                      <a:cubicBezTo>
                        <a:pt x="83" y="72"/>
                        <a:pt x="83" y="72"/>
                        <a:pt x="83" y="72"/>
                      </a:cubicBezTo>
                      <a:cubicBezTo>
                        <a:pt x="82" y="72"/>
                        <a:pt x="82" y="72"/>
                        <a:pt x="81" y="73"/>
                      </a:cubicBezTo>
                      <a:lnTo>
                        <a:pt x="81" y="72"/>
                      </a:lnTo>
                      <a:close/>
                      <a:moveTo>
                        <a:pt x="82" y="77"/>
                      </a:moveTo>
                      <a:cubicBezTo>
                        <a:pt x="82" y="77"/>
                        <a:pt x="83" y="76"/>
                        <a:pt x="84" y="76"/>
                      </a:cubicBezTo>
                      <a:cubicBezTo>
                        <a:pt x="85" y="76"/>
                        <a:pt x="85" y="75"/>
                        <a:pt x="86" y="75"/>
                      </a:cubicBezTo>
                      <a:cubicBezTo>
                        <a:pt x="86" y="75"/>
                        <a:pt x="86" y="75"/>
                        <a:pt x="86" y="75"/>
                      </a:cubicBezTo>
                      <a:cubicBezTo>
                        <a:pt x="85" y="75"/>
                        <a:pt x="86" y="75"/>
                        <a:pt x="86" y="74"/>
                      </a:cubicBezTo>
                      <a:cubicBezTo>
                        <a:pt x="86" y="75"/>
                        <a:pt x="86" y="75"/>
                        <a:pt x="86" y="75"/>
                      </a:cubicBezTo>
                      <a:cubicBezTo>
                        <a:pt x="86" y="75"/>
                        <a:pt x="87" y="74"/>
                        <a:pt x="87" y="74"/>
                      </a:cubicBezTo>
                      <a:cubicBezTo>
                        <a:pt x="87" y="75"/>
                        <a:pt x="87" y="75"/>
                        <a:pt x="87" y="75"/>
                      </a:cubicBezTo>
                      <a:cubicBezTo>
                        <a:pt x="88" y="74"/>
                        <a:pt x="88" y="74"/>
                        <a:pt x="88" y="74"/>
                      </a:cubicBezTo>
                      <a:cubicBezTo>
                        <a:pt x="89" y="74"/>
                        <a:pt x="89" y="74"/>
                        <a:pt x="89" y="74"/>
                      </a:cubicBezTo>
                      <a:cubicBezTo>
                        <a:pt x="88" y="75"/>
                        <a:pt x="88" y="75"/>
                        <a:pt x="88" y="75"/>
                      </a:cubicBezTo>
                      <a:cubicBezTo>
                        <a:pt x="88" y="75"/>
                        <a:pt x="88" y="75"/>
                        <a:pt x="88" y="75"/>
                      </a:cubicBezTo>
                      <a:cubicBezTo>
                        <a:pt x="88" y="75"/>
                        <a:pt x="88" y="75"/>
                        <a:pt x="88" y="75"/>
                      </a:cubicBezTo>
                      <a:cubicBezTo>
                        <a:pt x="88" y="76"/>
                        <a:pt x="88" y="76"/>
                        <a:pt x="88" y="76"/>
                      </a:cubicBezTo>
                      <a:cubicBezTo>
                        <a:pt x="87" y="76"/>
                        <a:pt x="87" y="76"/>
                        <a:pt x="87" y="76"/>
                      </a:cubicBezTo>
                      <a:cubicBezTo>
                        <a:pt x="87" y="76"/>
                        <a:pt x="88" y="76"/>
                        <a:pt x="88" y="75"/>
                      </a:cubicBezTo>
                      <a:cubicBezTo>
                        <a:pt x="88" y="75"/>
                        <a:pt x="88" y="75"/>
                        <a:pt x="88" y="75"/>
                      </a:cubicBezTo>
                      <a:cubicBezTo>
                        <a:pt x="88" y="75"/>
                        <a:pt x="87" y="75"/>
                        <a:pt x="87" y="76"/>
                      </a:cubicBezTo>
                      <a:cubicBezTo>
                        <a:pt x="87" y="76"/>
                        <a:pt x="87" y="76"/>
                        <a:pt x="87" y="76"/>
                      </a:cubicBezTo>
                      <a:cubicBezTo>
                        <a:pt x="87" y="76"/>
                        <a:pt x="86" y="76"/>
                        <a:pt x="85" y="77"/>
                      </a:cubicBezTo>
                      <a:cubicBezTo>
                        <a:pt x="85" y="77"/>
                        <a:pt x="85" y="77"/>
                        <a:pt x="85" y="77"/>
                      </a:cubicBezTo>
                      <a:cubicBezTo>
                        <a:pt x="85" y="77"/>
                        <a:pt x="85" y="77"/>
                        <a:pt x="85" y="77"/>
                      </a:cubicBezTo>
                      <a:cubicBezTo>
                        <a:pt x="85" y="77"/>
                        <a:pt x="85" y="77"/>
                        <a:pt x="85" y="77"/>
                      </a:cubicBezTo>
                      <a:cubicBezTo>
                        <a:pt x="85" y="77"/>
                        <a:pt x="85" y="77"/>
                        <a:pt x="85" y="77"/>
                      </a:cubicBezTo>
                      <a:cubicBezTo>
                        <a:pt x="85" y="76"/>
                        <a:pt x="85" y="76"/>
                        <a:pt x="85" y="76"/>
                      </a:cubicBezTo>
                      <a:cubicBezTo>
                        <a:pt x="85" y="77"/>
                        <a:pt x="85" y="77"/>
                        <a:pt x="85" y="77"/>
                      </a:cubicBezTo>
                      <a:cubicBezTo>
                        <a:pt x="85" y="77"/>
                        <a:pt x="85" y="77"/>
                        <a:pt x="85" y="77"/>
                      </a:cubicBezTo>
                      <a:cubicBezTo>
                        <a:pt x="86" y="76"/>
                        <a:pt x="86" y="76"/>
                        <a:pt x="86" y="76"/>
                      </a:cubicBezTo>
                      <a:cubicBezTo>
                        <a:pt x="85" y="76"/>
                        <a:pt x="84" y="77"/>
                        <a:pt x="83" y="77"/>
                      </a:cubicBezTo>
                      <a:cubicBezTo>
                        <a:pt x="83" y="77"/>
                        <a:pt x="83" y="77"/>
                        <a:pt x="84" y="77"/>
                      </a:cubicBezTo>
                      <a:cubicBezTo>
                        <a:pt x="83" y="77"/>
                        <a:pt x="82" y="78"/>
                        <a:pt x="82" y="77"/>
                      </a:cubicBezTo>
                      <a:close/>
                      <a:moveTo>
                        <a:pt x="89" y="77"/>
                      </a:moveTo>
                      <a:cubicBezTo>
                        <a:pt x="87" y="78"/>
                        <a:pt x="85" y="78"/>
                        <a:pt x="83" y="79"/>
                      </a:cubicBezTo>
                      <a:cubicBezTo>
                        <a:pt x="85" y="77"/>
                        <a:pt x="87" y="77"/>
                        <a:pt x="89" y="76"/>
                      </a:cubicBezTo>
                      <a:cubicBezTo>
                        <a:pt x="89" y="76"/>
                        <a:pt x="89" y="76"/>
                        <a:pt x="89" y="76"/>
                      </a:cubicBezTo>
                      <a:cubicBezTo>
                        <a:pt x="89" y="76"/>
                        <a:pt x="89" y="77"/>
                        <a:pt x="89" y="77"/>
                      </a:cubicBezTo>
                      <a:close/>
                      <a:moveTo>
                        <a:pt x="97" y="72"/>
                      </a:moveTo>
                      <a:cubicBezTo>
                        <a:pt x="97" y="72"/>
                        <a:pt x="97" y="72"/>
                        <a:pt x="98" y="72"/>
                      </a:cubicBezTo>
                      <a:cubicBezTo>
                        <a:pt x="97" y="73"/>
                        <a:pt x="97" y="73"/>
                        <a:pt x="97" y="73"/>
                      </a:cubicBezTo>
                      <a:cubicBezTo>
                        <a:pt x="97" y="73"/>
                        <a:pt x="97" y="73"/>
                        <a:pt x="97" y="72"/>
                      </a:cubicBezTo>
                      <a:close/>
                      <a:moveTo>
                        <a:pt x="98" y="74"/>
                      </a:moveTo>
                      <a:cubicBezTo>
                        <a:pt x="98" y="74"/>
                        <a:pt x="98" y="74"/>
                        <a:pt x="98" y="73"/>
                      </a:cubicBezTo>
                      <a:cubicBezTo>
                        <a:pt x="98" y="73"/>
                        <a:pt x="98" y="73"/>
                        <a:pt x="98" y="73"/>
                      </a:cubicBezTo>
                      <a:cubicBezTo>
                        <a:pt x="97" y="74"/>
                        <a:pt x="97" y="74"/>
                        <a:pt x="97" y="74"/>
                      </a:cubicBezTo>
                      <a:cubicBezTo>
                        <a:pt x="97" y="73"/>
                        <a:pt x="97" y="73"/>
                        <a:pt x="98" y="73"/>
                      </a:cubicBezTo>
                      <a:cubicBezTo>
                        <a:pt x="98" y="73"/>
                        <a:pt x="98" y="73"/>
                        <a:pt x="98" y="73"/>
                      </a:cubicBezTo>
                      <a:cubicBezTo>
                        <a:pt x="98" y="74"/>
                        <a:pt x="99" y="73"/>
                        <a:pt x="99" y="73"/>
                      </a:cubicBezTo>
                      <a:lnTo>
                        <a:pt x="98" y="74"/>
                      </a:lnTo>
                      <a:close/>
                    </a:path>
                  </a:pathLst>
                </a:custGeom>
                <a:solidFill>
                  <a:srgbClr val="D32F2F"/>
                </a:solidFill>
                <a:ln w="9525">
                  <a:noFill/>
                  <a:round/>
                  <a:headEnd/>
                  <a:tailEnd/>
                </a:ln>
              </p:spPr>
              <p:txBody>
                <a:bodyPr/>
                <a:lstStyle/>
                <a:p>
                  <a:endParaRPr lang="zh-CN" altLang="en-US"/>
                </a:p>
              </p:txBody>
            </p:sp>
            <p:sp>
              <p:nvSpPr>
                <p:cNvPr id="71695" name="Freeform 35"/>
                <p:cNvSpPr>
                  <a:spLocks noEditPoints="1"/>
                </p:cNvSpPr>
                <p:nvPr/>
              </p:nvSpPr>
              <p:spPr bwMode="auto">
                <a:xfrm>
                  <a:off x="3691392" y="3010581"/>
                  <a:ext cx="2828925" cy="1133475"/>
                </a:xfrm>
                <a:custGeom>
                  <a:avLst/>
                  <a:gdLst>
                    <a:gd name="T0" fmla="*/ 2147483647 w 90"/>
                    <a:gd name="T1" fmla="*/ 2147483647 h 36"/>
                    <a:gd name="T2" fmla="*/ 2147483647 w 90"/>
                    <a:gd name="T3" fmla="*/ 1982667825 h 36"/>
                    <a:gd name="T4" fmla="*/ 2147483647 w 90"/>
                    <a:gd name="T5" fmla="*/ 0 h 36"/>
                    <a:gd name="T6" fmla="*/ 2147483647 w 90"/>
                    <a:gd name="T7" fmla="*/ 1982667825 h 36"/>
                    <a:gd name="T8" fmla="*/ 2147483647 w 90"/>
                    <a:gd name="T9" fmla="*/ 2147483647 h 36"/>
                    <a:gd name="T10" fmla="*/ 2147483647 w 90"/>
                    <a:gd name="T11" fmla="*/ 2147483647 h 36"/>
                    <a:gd name="T12" fmla="*/ 2147483647 w 90"/>
                    <a:gd name="T13" fmla="*/ 2147483647 h 36"/>
                    <a:gd name="T14" fmla="*/ 2147483647 w 90"/>
                    <a:gd name="T15" fmla="*/ 2147483647 h 36"/>
                    <a:gd name="T16" fmla="*/ 2147483647 w 90"/>
                    <a:gd name="T17" fmla="*/ 2147483647 h 36"/>
                    <a:gd name="T18" fmla="*/ 2147483647 w 90"/>
                    <a:gd name="T19" fmla="*/ 2147483647 h 36"/>
                    <a:gd name="T20" fmla="*/ 2147483647 w 90"/>
                    <a:gd name="T21" fmla="*/ 2147483647 h 36"/>
                    <a:gd name="T22" fmla="*/ 2147483647 w 90"/>
                    <a:gd name="T23" fmla="*/ 2147483647 h 36"/>
                    <a:gd name="T24" fmla="*/ 2147483647 w 90"/>
                    <a:gd name="T25" fmla="*/ 2147483647 h 36"/>
                    <a:gd name="T26" fmla="*/ 988017683 w 90"/>
                    <a:gd name="T27" fmla="*/ 2147483647 h 36"/>
                    <a:gd name="T28" fmla="*/ 2147483647 w 90"/>
                    <a:gd name="T29" fmla="*/ 2147483647 h 36"/>
                    <a:gd name="T30" fmla="*/ 2147483647 w 90"/>
                    <a:gd name="T31" fmla="*/ 2147483647 h 36"/>
                    <a:gd name="T32" fmla="*/ 2147483647 w 90"/>
                    <a:gd name="T33" fmla="*/ 2147483647 h 36"/>
                    <a:gd name="T34" fmla="*/ 2147483647 w 90"/>
                    <a:gd name="T35" fmla="*/ 2147483647 h 36"/>
                    <a:gd name="T36" fmla="*/ 2147483647 w 90"/>
                    <a:gd name="T37" fmla="*/ 2147483647 h 36"/>
                    <a:gd name="T38" fmla="*/ 2147483647 w 90"/>
                    <a:gd name="T39" fmla="*/ 2147483647 h 36"/>
                    <a:gd name="T40" fmla="*/ 2147483647 w 90"/>
                    <a:gd name="T41" fmla="*/ 2147483647 h 36"/>
                    <a:gd name="T42" fmla="*/ 2147483647 w 90"/>
                    <a:gd name="T43" fmla="*/ 2147483647 h 36"/>
                    <a:gd name="T44" fmla="*/ 2147483647 w 90"/>
                    <a:gd name="T45" fmla="*/ 2147483647 h 36"/>
                    <a:gd name="T46" fmla="*/ 2147483647 w 90"/>
                    <a:gd name="T47" fmla="*/ 2147483647 h 36"/>
                    <a:gd name="T48" fmla="*/ 2147483647 w 90"/>
                    <a:gd name="T49" fmla="*/ 2147483647 h 36"/>
                    <a:gd name="T50" fmla="*/ 2147483647 w 90"/>
                    <a:gd name="T51" fmla="*/ 2147483647 h 36"/>
                    <a:gd name="T52" fmla="*/ 2147483647 w 90"/>
                    <a:gd name="T53" fmla="*/ 2147483647 h 36"/>
                    <a:gd name="T54" fmla="*/ 2147483647 w 90"/>
                    <a:gd name="T55" fmla="*/ 2147483647 h 36"/>
                    <a:gd name="T56" fmla="*/ 2147483647 w 90"/>
                    <a:gd name="T57" fmla="*/ 2147483647 h 36"/>
                    <a:gd name="T58" fmla="*/ 2147483647 w 90"/>
                    <a:gd name="T59" fmla="*/ 2147483647 h 36"/>
                    <a:gd name="T60" fmla="*/ 2147483647 w 90"/>
                    <a:gd name="T61" fmla="*/ 2147483647 h 36"/>
                    <a:gd name="T62" fmla="*/ 2147483647 w 90"/>
                    <a:gd name="T63" fmla="*/ 2147483647 h 36"/>
                    <a:gd name="T64" fmla="*/ 2147483647 w 90"/>
                    <a:gd name="T65" fmla="*/ 2147483647 h 36"/>
                    <a:gd name="T66" fmla="*/ 2147483647 w 90"/>
                    <a:gd name="T67" fmla="*/ 2147483647 h 36"/>
                    <a:gd name="T68" fmla="*/ 2147483647 w 90"/>
                    <a:gd name="T69" fmla="*/ 2147483647 h 36"/>
                    <a:gd name="T70" fmla="*/ 2147483647 w 90"/>
                    <a:gd name="T71" fmla="*/ 2147483647 h 36"/>
                    <a:gd name="T72" fmla="*/ 2147483647 w 90"/>
                    <a:gd name="T73" fmla="*/ 2147483647 h 36"/>
                    <a:gd name="T74" fmla="*/ 2147483647 w 90"/>
                    <a:gd name="T75" fmla="*/ 2147483647 h 36"/>
                    <a:gd name="T76" fmla="*/ 2147483647 w 90"/>
                    <a:gd name="T77" fmla="*/ 2147483647 h 36"/>
                    <a:gd name="T78" fmla="*/ 2147483647 w 90"/>
                    <a:gd name="T79" fmla="*/ 2147483647 h 36"/>
                    <a:gd name="T80" fmla="*/ 2147483647 w 90"/>
                    <a:gd name="T81" fmla="*/ 2147483647 h 36"/>
                    <a:gd name="T82" fmla="*/ 2147483647 w 90"/>
                    <a:gd name="T83" fmla="*/ 2147483647 h 36"/>
                    <a:gd name="T84" fmla="*/ 2147483647 w 90"/>
                    <a:gd name="T85" fmla="*/ 2147483647 h 36"/>
                    <a:gd name="T86" fmla="*/ 2147483647 w 90"/>
                    <a:gd name="T87" fmla="*/ 2147483647 h 36"/>
                    <a:gd name="T88" fmla="*/ 2147483647 w 90"/>
                    <a:gd name="T89" fmla="*/ 2147483647 h 36"/>
                    <a:gd name="T90" fmla="*/ 2147483647 w 90"/>
                    <a:gd name="T91" fmla="*/ 2147483647 h 36"/>
                    <a:gd name="T92" fmla="*/ 2147483647 w 90"/>
                    <a:gd name="T93" fmla="*/ 2147483647 h 36"/>
                    <a:gd name="T94" fmla="*/ 2147483647 w 90"/>
                    <a:gd name="T95" fmla="*/ 2147483647 h 36"/>
                    <a:gd name="T96" fmla="*/ 2147483647 w 90"/>
                    <a:gd name="T97" fmla="*/ 2147483647 h 36"/>
                    <a:gd name="T98" fmla="*/ 2147483647 w 90"/>
                    <a:gd name="T99" fmla="*/ 2147483647 h 36"/>
                    <a:gd name="T100" fmla="*/ 2147483647 w 90"/>
                    <a:gd name="T101" fmla="*/ 2147483647 h 36"/>
                    <a:gd name="T102" fmla="*/ 2147483647 w 90"/>
                    <a:gd name="T103" fmla="*/ 2147483647 h 36"/>
                    <a:gd name="T104" fmla="*/ 2147483647 w 90"/>
                    <a:gd name="T105" fmla="*/ 2147483647 h 36"/>
                    <a:gd name="T106" fmla="*/ 2147483647 w 90"/>
                    <a:gd name="T107" fmla="*/ 2147483647 h 36"/>
                    <a:gd name="T108" fmla="*/ 2147483647 w 90"/>
                    <a:gd name="T109" fmla="*/ 2147483647 h 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90"/>
                    <a:gd name="T166" fmla="*/ 0 h 36"/>
                    <a:gd name="T167" fmla="*/ 90 w 90"/>
                    <a:gd name="T168" fmla="*/ 36 h 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90" h="36">
                      <a:moveTo>
                        <a:pt x="90" y="10"/>
                      </a:moveTo>
                      <a:cubicBezTo>
                        <a:pt x="90" y="10"/>
                        <a:pt x="90" y="10"/>
                        <a:pt x="89" y="10"/>
                      </a:cubicBezTo>
                      <a:cubicBezTo>
                        <a:pt x="89" y="10"/>
                        <a:pt x="89" y="10"/>
                        <a:pt x="89" y="10"/>
                      </a:cubicBezTo>
                      <a:cubicBezTo>
                        <a:pt x="87" y="9"/>
                        <a:pt x="86" y="7"/>
                        <a:pt x="85" y="6"/>
                      </a:cubicBezTo>
                      <a:cubicBezTo>
                        <a:pt x="84" y="6"/>
                        <a:pt x="84" y="6"/>
                        <a:pt x="84" y="6"/>
                      </a:cubicBezTo>
                      <a:cubicBezTo>
                        <a:pt x="84" y="6"/>
                        <a:pt x="84" y="6"/>
                        <a:pt x="84" y="5"/>
                      </a:cubicBezTo>
                      <a:cubicBezTo>
                        <a:pt x="83" y="6"/>
                        <a:pt x="83" y="4"/>
                        <a:pt x="82" y="5"/>
                      </a:cubicBezTo>
                      <a:cubicBezTo>
                        <a:pt x="81" y="4"/>
                        <a:pt x="81" y="4"/>
                        <a:pt x="80" y="4"/>
                      </a:cubicBezTo>
                      <a:cubicBezTo>
                        <a:pt x="80" y="3"/>
                        <a:pt x="80" y="3"/>
                        <a:pt x="80" y="4"/>
                      </a:cubicBezTo>
                      <a:cubicBezTo>
                        <a:pt x="78" y="4"/>
                        <a:pt x="78" y="2"/>
                        <a:pt x="76" y="2"/>
                      </a:cubicBezTo>
                      <a:cubicBezTo>
                        <a:pt x="75" y="2"/>
                        <a:pt x="73" y="1"/>
                        <a:pt x="72" y="1"/>
                      </a:cubicBezTo>
                      <a:cubicBezTo>
                        <a:pt x="72" y="1"/>
                        <a:pt x="72" y="1"/>
                        <a:pt x="71" y="1"/>
                      </a:cubicBezTo>
                      <a:cubicBezTo>
                        <a:pt x="70" y="1"/>
                        <a:pt x="67" y="0"/>
                        <a:pt x="66" y="0"/>
                      </a:cubicBezTo>
                      <a:cubicBezTo>
                        <a:pt x="66" y="1"/>
                        <a:pt x="65" y="0"/>
                        <a:pt x="65" y="0"/>
                      </a:cubicBezTo>
                      <a:cubicBezTo>
                        <a:pt x="65" y="0"/>
                        <a:pt x="65" y="0"/>
                        <a:pt x="65" y="0"/>
                      </a:cubicBezTo>
                      <a:cubicBezTo>
                        <a:pt x="62" y="1"/>
                        <a:pt x="59" y="0"/>
                        <a:pt x="56" y="2"/>
                      </a:cubicBezTo>
                      <a:cubicBezTo>
                        <a:pt x="56" y="2"/>
                        <a:pt x="56" y="2"/>
                        <a:pt x="56" y="2"/>
                      </a:cubicBezTo>
                      <a:cubicBezTo>
                        <a:pt x="57" y="2"/>
                        <a:pt x="57" y="2"/>
                        <a:pt x="57" y="2"/>
                      </a:cubicBezTo>
                      <a:cubicBezTo>
                        <a:pt x="56" y="2"/>
                        <a:pt x="55" y="3"/>
                        <a:pt x="54" y="2"/>
                      </a:cubicBezTo>
                      <a:cubicBezTo>
                        <a:pt x="54" y="2"/>
                        <a:pt x="54" y="2"/>
                        <a:pt x="54" y="2"/>
                      </a:cubicBezTo>
                      <a:cubicBezTo>
                        <a:pt x="53" y="2"/>
                        <a:pt x="52" y="3"/>
                        <a:pt x="51" y="3"/>
                      </a:cubicBezTo>
                      <a:cubicBezTo>
                        <a:pt x="51" y="3"/>
                        <a:pt x="51" y="3"/>
                        <a:pt x="52" y="4"/>
                      </a:cubicBezTo>
                      <a:cubicBezTo>
                        <a:pt x="52" y="4"/>
                        <a:pt x="51" y="4"/>
                        <a:pt x="50" y="4"/>
                      </a:cubicBezTo>
                      <a:cubicBezTo>
                        <a:pt x="50" y="4"/>
                        <a:pt x="50" y="4"/>
                        <a:pt x="50" y="4"/>
                      </a:cubicBezTo>
                      <a:cubicBezTo>
                        <a:pt x="49" y="4"/>
                        <a:pt x="49" y="3"/>
                        <a:pt x="49" y="4"/>
                      </a:cubicBezTo>
                      <a:cubicBezTo>
                        <a:pt x="48" y="4"/>
                        <a:pt x="48" y="4"/>
                        <a:pt x="48" y="4"/>
                      </a:cubicBezTo>
                      <a:cubicBezTo>
                        <a:pt x="48" y="5"/>
                        <a:pt x="48" y="5"/>
                        <a:pt x="47" y="5"/>
                      </a:cubicBezTo>
                      <a:cubicBezTo>
                        <a:pt x="47" y="4"/>
                        <a:pt x="46" y="5"/>
                        <a:pt x="45" y="5"/>
                      </a:cubicBezTo>
                      <a:cubicBezTo>
                        <a:pt x="46" y="5"/>
                        <a:pt x="46" y="5"/>
                        <a:pt x="47" y="5"/>
                      </a:cubicBezTo>
                      <a:cubicBezTo>
                        <a:pt x="46" y="6"/>
                        <a:pt x="45" y="6"/>
                        <a:pt x="44" y="7"/>
                      </a:cubicBezTo>
                      <a:cubicBezTo>
                        <a:pt x="44" y="7"/>
                        <a:pt x="42" y="8"/>
                        <a:pt x="42" y="8"/>
                      </a:cubicBezTo>
                      <a:cubicBezTo>
                        <a:pt x="42" y="9"/>
                        <a:pt x="42" y="8"/>
                        <a:pt x="41" y="9"/>
                      </a:cubicBezTo>
                      <a:cubicBezTo>
                        <a:pt x="41" y="9"/>
                        <a:pt x="41" y="9"/>
                        <a:pt x="41" y="9"/>
                      </a:cubicBezTo>
                      <a:cubicBezTo>
                        <a:pt x="41" y="9"/>
                        <a:pt x="41" y="9"/>
                        <a:pt x="41" y="9"/>
                      </a:cubicBezTo>
                      <a:cubicBezTo>
                        <a:pt x="41" y="9"/>
                        <a:pt x="41" y="9"/>
                        <a:pt x="41" y="9"/>
                      </a:cubicBezTo>
                      <a:cubicBezTo>
                        <a:pt x="40" y="9"/>
                        <a:pt x="40" y="10"/>
                        <a:pt x="39" y="10"/>
                      </a:cubicBezTo>
                      <a:cubicBezTo>
                        <a:pt x="40" y="9"/>
                        <a:pt x="40" y="9"/>
                        <a:pt x="40" y="9"/>
                      </a:cubicBezTo>
                      <a:cubicBezTo>
                        <a:pt x="40" y="9"/>
                        <a:pt x="40" y="9"/>
                        <a:pt x="40" y="9"/>
                      </a:cubicBezTo>
                      <a:cubicBezTo>
                        <a:pt x="38" y="10"/>
                        <a:pt x="37" y="11"/>
                        <a:pt x="36" y="12"/>
                      </a:cubicBezTo>
                      <a:cubicBezTo>
                        <a:pt x="36" y="12"/>
                        <a:pt x="36" y="12"/>
                        <a:pt x="36" y="12"/>
                      </a:cubicBezTo>
                      <a:cubicBezTo>
                        <a:pt x="36" y="11"/>
                        <a:pt x="36" y="11"/>
                        <a:pt x="37" y="11"/>
                      </a:cubicBezTo>
                      <a:cubicBezTo>
                        <a:pt x="36" y="11"/>
                        <a:pt x="36" y="11"/>
                        <a:pt x="36" y="11"/>
                      </a:cubicBezTo>
                      <a:cubicBezTo>
                        <a:pt x="36" y="11"/>
                        <a:pt x="36" y="11"/>
                        <a:pt x="36" y="11"/>
                      </a:cubicBezTo>
                      <a:cubicBezTo>
                        <a:pt x="36" y="10"/>
                        <a:pt x="35" y="10"/>
                        <a:pt x="35" y="10"/>
                      </a:cubicBezTo>
                      <a:cubicBezTo>
                        <a:pt x="35" y="9"/>
                        <a:pt x="36" y="8"/>
                        <a:pt x="36" y="8"/>
                      </a:cubicBezTo>
                      <a:cubicBezTo>
                        <a:pt x="36" y="8"/>
                        <a:pt x="36" y="7"/>
                        <a:pt x="35" y="7"/>
                      </a:cubicBezTo>
                      <a:cubicBezTo>
                        <a:pt x="36" y="8"/>
                        <a:pt x="35" y="8"/>
                        <a:pt x="35" y="9"/>
                      </a:cubicBezTo>
                      <a:cubicBezTo>
                        <a:pt x="34" y="8"/>
                        <a:pt x="34" y="8"/>
                        <a:pt x="34" y="8"/>
                      </a:cubicBezTo>
                      <a:cubicBezTo>
                        <a:pt x="33" y="11"/>
                        <a:pt x="31" y="12"/>
                        <a:pt x="29" y="14"/>
                      </a:cubicBezTo>
                      <a:cubicBezTo>
                        <a:pt x="29" y="14"/>
                        <a:pt x="27" y="14"/>
                        <a:pt x="27" y="15"/>
                      </a:cubicBezTo>
                      <a:cubicBezTo>
                        <a:pt x="28" y="15"/>
                        <a:pt x="28" y="15"/>
                        <a:pt x="29" y="15"/>
                      </a:cubicBezTo>
                      <a:cubicBezTo>
                        <a:pt x="29" y="15"/>
                        <a:pt x="29" y="14"/>
                        <a:pt x="29" y="15"/>
                      </a:cubicBezTo>
                      <a:cubicBezTo>
                        <a:pt x="29" y="15"/>
                        <a:pt x="29" y="15"/>
                        <a:pt x="28" y="15"/>
                      </a:cubicBezTo>
                      <a:cubicBezTo>
                        <a:pt x="28" y="16"/>
                        <a:pt x="28" y="16"/>
                        <a:pt x="28" y="16"/>
                      </a:cubicBezTo>
                      <a:cubicBezTo>
                        <a:pt x="29" y="17"/>
                        <a:pt x="30" y="15"/>
                        <a:pt x="31" y="15"/>
                      </a:cubicBezTo>
                      <a:cubicBezTo>
                        <a:pt x="33" y="15"/>
                        <a:pt x="34" y="13"/>
                        <a:pt x="35" y="13"/>
                      </a:cubicBezTo>
                      <a:cubicBezTo>
                        <a:pt x="31" y="19"/>
                        <a:pt x="27" y="22"/>
                        <a:pt x="21" y="26"/>
                      </a:cubicBezTo>
                      <a:cubicBezTo>
                        <a:pt x="18" y="27"/>
                        <a:pt x="16" y="28"/>
                        <a:pt x="13" y="28"/>
                      </a:cubicBezTo>
                      <a:cubicBezTo>
                        <a:pt x="13" y="28"/>
                        <a:pt x="12" y="29"/>
                        <a:pt x="12" y="29"/>
                      </a:cubicBezTo>
                      <a:cubicBezTo>
                        <a:pt x="12" y="29"/>
                        <a:pt x="12" y="29"/>
                        <a:pt x="12" y="29"/>
                      </a:cubicBezTo>
                      <a:cubicBezTo>
                        <a:pt x="12" y="29"/>
                        <a:pt x="12" y="29"/>
                        <a:pt x="12" y="29"/>
                      </a:cubicBezTo>
                      <a:cubicBezTo>
                        <a:pt x="11" y="29"/>
                        <a:pt x="11" y="29"/>
                        <a:pt x="11" y="29"/>
                      </a:cubicBezTo>
                      <a:cubicBezTo>
                        <a:pt x="11" y="29"/>
                        <a:pt x="11" y="29"/>
                        <a:pt x="11" y="29"/>
                      </a:cubicBezTo>
                      <a:cubicBezTo>
                        <a:pt x="11" y="29"/>
                        <a:pt x="11" y="29"/>
                        <a:pt x="11" y="29"/>
                      </a:cubicBezTo>
                      <a:cubicBezTo>
                        <a:pt x="10" y="28"/>
                        <a:pt x="9" y="31"/>
                        <a:pt x="8" y="30"/>
                      </a:cubicBezTo>
                      <a:cubicBezTo>
                        <a:pt x="8" y="30"/>
                        <a:pt x="8" y="30"/>
                        <a:pt x="8" y="30"/>
                      </a:cubicBezTo>
                      <a:cubicBezTo>
                        <a:pt x="6" y="31"/>
                        <a:pt x="5" y="31"/>
                        <a:pt x="3" y="31"/>
                      </a:cubicBezTo>
                      <a:cubicBezTo>
                        <a:pt x="2" y="31"/>
                        <a:pt x="2" y="31"/>
                        <a:pt x="2" y="31"/>
                      </a:cubicBezTo>
                      <a:cubicBezTo>
                        <a:pt x="1" y="31"/>
                        <a:pt x="0" y="32"/>
                        <a:pt x="0" y="33"/>
                      </a:cubicBezTo>
                      <a:cubicBezTo>
                        <a:pt x="0" y="33"/>
                        <a:pt x="0" y="33"/>
                        <a:pt x="1" y="33"/>
                      </a:cubicBezTo>
                      <a:cubicBezTo>
                        <a:pt x="1" y="33"/>
                        <a:pt x="1" y="33"/>
                        <a:pt x="1" y="33"/>
                      </a:cubicBezTo>
                      <a:cubicBezTo>
                        <a:pt x="2" y="33"/>
                        <a:pt x="2" y="33"/>
                        <a:pt x="2" y="33"/>
                      </a:cubicBezTo>
                      <a:cubicBezTo>
                        <a:pt x="2" y="34"/>
                        <a:pt x="2" y="34"/>
                        <a:pt x="2" y="34"/>
                      </a:cubicBezTo>
                      <a:cubicBezTo>
                        <a:pt x="2" y="34"/>
                        <a:pt x="2" y="34"/>
                        <a:pt x="2" y="34"/>
                      </a:cubicBezTo>
                      <a:cubicBezTo>
                        <a:pt x="3" y="35"/>
                        <a:pt x="5" y="34"/>
                        <a:pt x="7" y="34"/>
                      </a:cubicBezTo>
                      <a:cubicBezTo>
                        <a:pt x="7" y="35"/>
                        <a:pt x="5" y="35"/>
                        <a:pt x="6" y="35"/>
                      </a:cubicBezTo>
                      <a:cubicBezTo>
                        <a:pt x="7" y="35"/>
                        <a:pt x="7" y="35"/>
                        <a:pt x="7" y="35"/>
                      </a:cubicBezTo>
                      <a:cubicBezTo>
                        <a:pt x="7" y="36"/>
                        <a:pt x="6" y="35"/>
                        <a:pt x="6" y="36"/>
                      </a:cubicBezTo>
                      <a:cubicBezTo>
                        <a:pt x="6" y="36"/>
                        <a:pt x="6" y="36"/>
                        <a:pt x="6" y="36"/>
                      </a:cubicBezTo>
                      <a:cubicBezTo>
                        <a:pt x="12" y="36"/>
                        <a:pt x="16" y="35"/>
                        <a:pt x="21" y="34"/>
                      </a:cubicBezTo>
                      <a:cubicBezTo>
                        <a:pt x="21" y="34"/>
                        <a:pt x="21" y="34"/>
                        <a:pt x="21" y="34"/>
                      </a:cubicBezTo>
                      <a:cubicBezTo>
                        <a:pt x="23" y="34"/>
                        <a:pt x="24" y="33"/>
                        <a:pt x="26" y="33"/>
                      </a:cubicBezTo>
                      <a:cubicBezTo>
                        <a:pt x="26" y="34"/>
                        <a:pt x="25" y="34"/>
                        <a:pt x="26" y="34"/>
                      </a:cubicBezTo>
                      <a:cubicBezTo>
                        <a:pt x="26" y="33"/>
                        <a:pt x="26" y="33"/>
                        <a:pt x="26" y="33"/>
                      </a:cubicBezTo>
                      <a:cubicBezTo>
                        <a:pt x="28" y="32"/>
                        <a:pt x="29" y="32"/>
                        <a:pt x="30" y="31"/>
                      </a:cubicBezTo>
                      <a:cubicBezTo>
                        <a:pt x="30" y="31"/>
                        <a:pt x="30" y="31"/>
                        <a:pt x="30" y="31"/>
                      </a:cubicBezTo>
                      <a:cubicBezTo>
                        <a:pt x="33" y="30"/>
                        <a:pt x="37" y="29"/>
                        <a:pt x="39" y="26"/>
                      </a:cubicBezTo>
                      <a:cubicBezTo>
                        <a:pt x="39" y="27"/>
                        <a:pt x="39" y="27"/>
                        <a:pt x="39" y="27"/>
                      </a:cubicBezTo>
                      <a:cubicBezTo>
                        <a:pt x="40" y="26"/>
                        <a:pt x="40" y="25"/>
                        <a:pt x="41" y="24"/>
                      </a:cubicBezTo>
                      <a:cubicBezTo>
                        <a:pt x="40" y="24"/>
                        <a:pt x="40" y="24"/>
                        <a:pt x="40" y="24"/>
                      </a:cubicBezTo>
                      <a:cubicBezTo>
                        <a:pt x="41" y="23"/>
                        <a:pt x="42" y="23"/>
                        <a:pt x="42" y="22"/>
                      </a:cubicBezTo>
                      <a:cubicBezTo>
                        <a:pt x="43" y="22"/>
                        <a:pt x="43" y="22"/>
                        <a:pt x="43" y="22"/>
                      </a:cubicBezTo>
                      <a:cubicBezTo>
                        <a:pt x="42" y="23"/>
                        <a:pt x="42" y="23"/>
                        <a:pt x="42" y="23"/>
                      </a:cubicBezTo>
                      <a:cubicBezTo>
                        <a:pt x="43" y="23"/>
                        <a:pt x="43" y="23"/>
                        <a:pt x="43" y="23"/>
                      </a:cubicBezTo>
                      <a:cubicBezTo>
                        <a:pt x="43" y="23"/>
                        <a:pt x="43" y="22"/>
                        <a:pt x="43" y="22"/>
                      </a:cubicBezTo>
                      <a:cubicBezTo>
                        <a:pt x="43" y="22"/>
                        <a:pt x="43" y="22"/>
                        <a:pt x="44" y="22"/>
                      </a:cubicBezTo>
                      <a:cubicBezTo>
                        <a:pt x="44" y="21"/>
                        <a:pt x="45" y="22"/>
                        <a:pt x="45" y="21"/>
                      </a:cubicBezTo>
                      <a:cubicBezTo>
                        <a:pt x="46" y="20"/>
                        <a:pt x="46" y="19"/>
                        <a:pt x="47" y="18"/>
                      </a:cubicBezTo>
                      <a:cubicBezTo>
                        <a:pt x="47" y="18"/>
                        <a:pt x="46" y="19"/>
                        <a:pt x="45" y="19"/>
                      </a:cubicBezTo>
                      <a:cubicBezTo>
                        <a:pt x="45" y="18"/>
                        <a:pt x="47" y="17"/>
                        <a:pt x="47" y="16"/>
                      </a:cubicBezTo>
                      <a:cubicBezTo>
                        <a:pt x="48" y="16"/>
                        <a:pt x="47" y="17"/>
                        <a:pt x="48" y="17"/>
                      </a:cubicBezTo>
                      <a:cubicBezTo>
                        <a:pt x="48" y="17"/>
                        <a:pt x="48" y="16"/>
                        <a:pt x="48" y="16"/>
                      </a:cubicBezTo>
                      <a:cubicBezTo>
                        <a:pt x="51" y="14"/>
                        <a:pt x="55" y="12"/>
                        <a:pt x="58" y="9"/>
                      </a:cubicBezTo>
                      <a:cubicBezTo>
                        <a:pt x="61" y="8"/>
                        <a:pt x="64" y="7"/>
                        <a:pt x="67" y="7"/>
                      </a:cubicBezTo>
                      <a:cubicBezTo>
                        <a:pt x="67" y="7"/>
                        <a:pt x="68" y="6"/>
                        <a:pt x="68" y="6"/>
                      </a:cubicBezTo>
                      <a:cubicBezTo>
                        <a:pt x="68" y="6"/>
                        <a:pt x="71" y="6"/>
                        <a:pt x="72" y="6"/>
                      </a:cubicBezTo>
                      <a:cubicBezTo>
                        <a:pt x="73" y="6"/>
                        <a:pt x="74" y="6"/>
                        <a:pt x="74" y="7"/>
                      </a:cubicBezTo>
                      <a:cubicBezTo>
                        <a:pt x="74" y="7"/>
                        <a:pt x="74" y="7"/>
                        <a:pt x="74" y="7"/>
                      </a:cubicBezTo>
                      <a:cubicBezTo>
                        <a:pt x="78" y="7"/>
                        <a:pt x="82" y="8"/>
                        <a:pt x="86" y="9"/>
                      </a:cubicBezTo>
                      <a:cubicBezTo>
                        <a:pt x="86" y="9"/>
                        <a:pt x="87" y="10"/>
                        <a:pt x="87" y="9"/>
                      </a:cubicBezTo>
                      <a:cubicBezTo>
                        <a:pt x="88" y="10"/>
                        <a:pt x="89" y="10"/>
                        <a:pt x="89" y="11"/>
                      </a:cubicBezTo>
                      <a:cubicBezTo>
                        <a:pt x="89" y="10"/>
                        <a:pt x="90" y="11"/>
                        <a:pt x="90" y="11"/>
                      </a:cubicBezTo>
                      <a:cubicBezTo>
                        <a:pt x="90" y="11"/>
                        <a:pt x="90" y="11"/>
                        <a:pt x="90" y="11"/>
                      </a:cubicBezTo>
                      <a:cubicBezTo>
                        <a:pt x="90" y="10"/>
                        <a:pt x="90" y="10"/>
                        <a:pt x="90" y="10"/>
                      </a:cubicBezTo>
                      <a:close/>
                      <a:moveTo>
                        <a:pt x="20" y="26"/>
                      </a:moveTo>
                      <a:cubicBezTo>
                        <a:pt x="21" y="25"/>
                        <a:pt x="21" y="25"/>
                        <a:pt x="21" y="25"/>
                      </a:cubicBezTo>
                      <a:cubicBezTo>
                        <a:pt x="21" y="25"/>
                        <a:pt x="21" y="25"/>
                        <a:pt x="21" y="25"/>
                      </a:cubicBezTo>
                      <a:lnTo>
                        <a:pt x="20" y="26"/>
                      </a:lnTo>
                      <a:close/>
                      <a:moveTo>
                        <a:pt x="40" y="15"/>
                      </a:moveTo>
                      <a:cubicBezTo>
                        <a:pt x="41" y="15"/>
                        <a:pt x="41" y="15"/>
                        <a:pt x="41" y="15"/>
                      </a:cubicBezTo>
                      <a:cubicBezTo>
                        <a:pt x="41" y="16"/>
                        <a:pt x="39" y="17"/>
                        <a:pt x="38" y="18"/>
                      </a:cubicBezTo>
                      <a:cubicBezTo>
                        <a:pt x="38" y="18"/>
                        <a:pt x="38" y="18"/>
                        <a:pt x="38" y="17"/>
                      </a:cubicBezTo>
                      <a:cubicBezTo>
                        <a:pt x="38" y="18"/>
                        <a:pt x="38" y="18"/>
                        <a:pt x="38" y="18"/>
                      </a:cubicBezTo>
                      <a:cubicBezTo>
                        <a:pt x="39" y="17"/>
                        <a:pt x="39" y="17"/>
                        <a:pt x="39" y="17"/>
                      </a:cubicBezTo>
                      <a:cubicBezTo>
                        <a:pt x="38" y="17"/>
                        <a:pt x="38" y="17"/>
                        <a:pt x="38" y="17"/>
                      </a:cubicBezTo>
                      <a:cubicBezTo>
                        <a:pt x="40" y="15"/>
                        <a:pt x="40" y="15"/>
                        <a:pt x="40" y="15"/>
                      </a:cubicBezTo>
                      <a:close/>
                      <a:moveTo>
                        <a:pt x="34" y="11"/>
                      </a:moveTo>
                      <a:cubicBezTo>
                        <a:pt x="35" y="10"/>
                        <a:pt x="35" y="10"/>
                        <a:pt x="35" y="10"/>
                      </a:cubicBezTo>
                      <a:cubicBezTo>
                        <a:pt x="35" y="10"/>
                        <a:pt x="35" y="10"/>
                        <a:pt x="35" y="10"/>
                      </a:cubicBezTo>
                      <a:lnTo>
                        <a:pt x="34" y="11"/>
                      </a:lnTo>
                      <a:close/>
                      <a:moveTo>
                        <a:pt x="39" y="10"/>
                      </a:moveTo>
                      <a:cubicBezTo>
                        <a:pt x="40" y="10"/>
                        <a:pt x="40" y="10"/>
                        <a:pt x="40" y="10"/>
                      </a:cubicBezTo>
                      <a:cubicBezTo>
                        <a:pt x="38" y="11"/>
                        <a:pt x="37" y="13"/>
                        <a:pt x="35" y="14"/>
                      </a:cubicBezTo>
                      <a:cubicBezTo>
                        <a:pt x="36" y="13"/>
                        <a:pt x="38" y="11"/>
                        <a:pt x="39" y="10"/>
                      </a:cubicBezTo>
                      <a:close/>
                      <a:moveTo>
                        <a:pt x="34" y="14"/>
                      </a:moveTo>
                      <a:cubicBezTo>
                        <a:pt x="34" y="15"/>
                        <a:pt x="34" y="15"/>
                        <a:pt x="34" y="15"/>
                      </a:cubicBezTo>
                      <a:cubicBezTo>
                        <a:pt x="34" y="15"/>
                        <a:pt x="34" y="15"/>
                        <a:pt x="34" y="15"/>
                      </a:cubicBezTo>
                      <a:lnTo>
                        <a:pt x="34" y="14"/>
                      </a:lnTo>
                      <a:close/>
                      <a:moveTo>
                        <a:pt x="35" y="21"/>
                      </a:moveTo>
                      <a:cubicBezTo>
                        <a:pt x="35" y="21"/>
                        <a:pt x="35" y="21"/>
                        <a:pt x="35" y="21"/>
                      </a:cubicBezTo>
                      <a:cubicBezTo>
                        <a:pt x="35" y="21"/>
                        <a:pt x="35" y="21"/>
                        <a:pt x="35" y="21"/>
                      </a:cubicBezTo>
                      <a:cubicBezTo>
                        <a:pt x="35" y="21"/>
                        <a:pt x="35" y="21"/>
                        <a:pt x="35" y="21"/>
                      </a:cubicBezTo>
                      <a:cubicBezTo>
                        <a:pt x="35" y="21"/>
                        <a:pt x="35" y="21"/>
                        <a:pt x="35" y="21"/>
                      </a:cubicBezTo>
                      <a:cubicBezTo>
                        <a:pt x="35" y="21"/>
                        <a:pt x="35" y="21"/>
                        <a:pt x="35" y="21"/>
                      </a:cubicBezTo>
                      <a:cubicBezTo>
                        <a:pt x="34" y="22"/>
                        <a:pt x="34" y="22"/>
                        <a:pt x="34" y="22"/>
                      </a:cubicBezTo>
                      <a:cubicBezTo>
                        <a:pt x="34" y="22"/>
                        <a:pt x="34" y="22"/>
                        <a:pt x="34" y="22"/>
                      </a:cubicBezTo>
                      <a:cubicBezTo>
                        <a:pt x="34" y="22"/>
                        <a:pt x="34" y="22"/>
                        <a:pt x="34" y="22"/>
                      </a:cubicBezTo>
                      <a:cubicBezTo>
                        <a:pt x="34" y="22"/>
                        <a:pt x="34" y="21"/>
                        <a:pt x="35" y="21"/>
                      </a:cubicBezTo>
                      <a:close/>
                      <a:moveTo>
                        <a:pt x="34" y="16"/>
                      </a:moveTo>
                      <a:cubicBezTo>
                        <a:pt x="34" y="16"/>
                        <a:pt x="34" y="16"/>
                        <a:pt x="34" y="16"/>
                      </a:cubicBezTo>
                      <a:cubicBezTo>
                        <a:pt x="33" y="16"/>
                        <a:pt x="33" y="16"/>
                        <a:pt x="33" y="16"/>
                      </a:cubicBezTo>
                      <a:lnTo>
                        <a:pt x="34" y="16"/>
                      </a:lnTo>
                      <a:close/>
                      <a:moveTo>
                        <a:pt x="32" y="18"/>
                      </a:moveTo>
                      <a:cubicBezTo>
                        <a:pt x="31" y="18"/>
                        <a:pt x="31" y="18"/>
                        <a:pt x="31" y="18"/>
                      </a:cubicBezTo>
                      <a:cubicBezTo>
                        <a:pt x="31" y="18"/>
                        <a:pt x="31" y="18"/>
                        <a:pt x="31" y="18"/>
                      </a:cubicBezTo>
                      <a:cubicBezTo>
                        <a:pt x="30" y="20"/>
                        <a:pt x="28" y="22"/>
                        <a:pt x="26" y="23"/>
                      </a:cubicBezTo>
                      <a:cubicBezTo>
                        <a:pt x="27" y="21"/>
                        <a:pt x="30" y="20"/>
                        <a:pt x="31" y="18"/>
                      </a:cubicBezTo>
                      <a:cubicBezTo>
                        <a:pt x="31" y="18"/>
                        <a:pt x="31" y="18"/>
                        <a:pt x="31" y="18"/>
                      </a:cubicBezTo>
                      <a:cubicBezTo>
                        <a:pt x="31" y="18"/>
                        <a:pt x="31" y="18"/>
                        <a:pt x="31" y="18"/>
                      </a:cubicBezTo>
                      <a:cubicBezTo>
                        <a:pt x="32" y="18"/>
                        <a:pt x="32" y="18"/>
                        <a:pt x="32" y="18"/>
                      </a:cubicBezTo>
                      <a:close/>
                      <a:moveTo>
                        <a:pt x="32" y="19"/>
                      </a:moveTo>
                      <a:cubicBezTo>
                        <a:pt x="33" y="18"/>
                        <a:pt x="33" y="18"/>
                        <a:pt x="33" y="18"/>
                      </a:cubicBezTo>
                      <a:cubicBezTo>
                        <a:pt x="33" y="18"/>
                        <a:pt x="32" y="18"/>
                        <a:pt x="32" y="19"/>
                      </a:cubicBezTo>
                      <a:cubicBezTo>
                        <a:pt x="33" y="19"/>
                        <a:pt x="33" y="19"/>
                        <a:pt x="33" y="19"/>
                      </a:cubicBezTo>
                      <a:lnTo>
                        <a:pt x="32" y="19"/>
                      </a:lnTo>
                      <a:close/>
                      <a:moveTo>
                        <a:pt x="39" y="25"/>
                      </a:moveTo>
                      <a:cubicBezTo>
                        <a:pt x="38" y="26"/>
                        <a:pt x="38" y="26"/>
                        <a:pt x="38" y="26"/>
                      </a:cubicBezTo>
                      <a:cubicBezTo>
                        <a:pt x="39" y="26"/>
                        <a:pt x="39" y="25"/>
                        <a:pt x="39" y="25"/>
                      </a:cubicBezTo>
                      <a:cubicBezTo>
                        <a:pt x="40" y="24"/>
                        <a:pt x="40" y="24"/>
                        <a:pt x="40" y="24"/>
                      </a:cubicBezTo>
                      <a:cubicBezTo>
                        <a:pt x="40" y="25"/>
                        <a:pt x="40" y="25"/>
                        <a:pt x="39" y="25"/>
                      </a:cubicBezTo>
                      <a:close/>
                      <a:moveTo>
                        <a:pt x="44" y="16"/>
                      </a:moveTo>
                      <a:cubicBezTo>
                        <a:pt x="41" y="19"/>
                        <a:pt x="41" y="19"/>
                        <a:pt x="41" y="19"/>
                      </a:cubicBezTo>
                      <a:cubicBezTo>
                        <a:pt x="40" y="19"/>
                        <a:pt x="40" y="19"/>
                        <a:pt x="40" y="19"/>
                      </a:cubicBezTo>
                      <a:cubicBezTo>
                        <a:pt x="40" y="20"/>
                        <a:pt x="40" y="20"/>
                        <a:pt x="40" y="21"/>
                      </a:cubicBezTo>
                      <a:cubicBezTo>
                        <a:pt x="39" y="20"/>
                        <a:pt x="39" y="20"/>
                        <a:pt x="39" y="20"/>
                      </a:cubicBezTo>
                      <a:cubicBezTo>
                        <a:pt x="39" y="22"/>
                        <a:pt x="37" y="22"/>
                        <a:pt x="37" y="23"/>
                      </a:cubicBezTo>
                      <a:cubicBezTo>
                        <a:pt x="37" y="23"/>
                        <a:pt x="37" y="23"/>
                        <a:pt x="37" y="23"/>
                      </a:cubicBezTo>
                      <a:cubicBezTo>
                        <a:pt x="36" y="24"/>
                        <a:pt x="36" y="24"/>
                        <a:pt x="36" y="24"/>
                      </a:cubicBezTo>
                      <a:cubicBezTo>
                        <a:pt x="36" y="24"/>
                        <a:pt x="37" y="23"/>
                        <a:pt x="37" y="23"/>
                      </a:cubicBezTo>
                      <a:cubicBezTo>
                        <a:pt x="36" y="23"/>
                        <a:pt x="36" y="23"/>
                        <a:pt x="36" y="23"/>
                      </a:cubicBezTo>
                      <a:cubicBezTo>
                        <a:pt x="35" y="24"/>
                        <a:pt x="34" y="25"/>
                        <a:pt x="33" y="26"/>
                      </a:cubicBezTo>
                      <a:cubicBezTo>
                        <a:pt x="33" y="25"/>
                        <a:pt x="33" y="25"/>
                        <a:pt x="33" y="25"/>
                      </a:cubicBezTo>
                      <a:cubicBezTo>
                        <a:pt x="34" y="25"/>
                        <a:pt x="34" y="24"/>
                        <a:pt x="35" y="24"/>
                      </a:cubicBezTo>
                      <a:cubicBezTo>
                        <a:pt x="35" y="24"/>
                        <a:pt x="35" y="24"/>
                        <a:pt x="35" y="23"/>
                      </a:cubicBezTo>
                      <a:cubicBezTo>
                        <a:pt x="35" y="23"/>
                        <a:pt x="35" y="23"/>
                        <a:pt x="35" y="23"/>
                      </a:cubicBezTo>
                      <a:cubicBezTo>
                        <a:pt x="35" y="23"/>
                        <a:pt x="37" y="23"/>
                        <a:pt x="37" y="21"/>
                      </a:cubicBezTo>
                      <a:cubicBezTo>
                        <a:pt x="37" y="22"/>
                        <a:pt x="37" y="22"/>
                        <a:pt x="37" y="22"/>
                      </a:cubicBezTo>
                      <a:cubicBezTo>
                        <a:pt x="37" y="21"/>
                        <a:pt x="40" y="21"/>
                        <a:pt x="39" y="20"/>
                      </a:cubicBezTo>
                      <a:cubicBezTo>
                        <a:pt x="40" y="20"/>
                        <a:pt x="40" y="19"/>
                        <a:pt x="40" y="18"/>
                      </a:cubicBezTo>
                      <a:cubicBezTo>
                        <a:pt x="40" y="19"/>
                        <a:pt x="40" y="19"/>
                        <a:pt x="40" y="19"/>
                      </a:cubicBezTo>
                      <a:cubicBezTo>
                        <a:pt x="41" y="17"/>
                        <a:pt x="42" y="17"/>
                        <a:pt x="44" y="16"/>
                      </a:cubicBezTo>
                      <a:cubicBezTo>
                        <a:pt x="44" y="15"/>
                        <a:pt x="44" y="15"/>
                        <a:pt x="44" y="15"/>
                      </a:cubicBezTo>
                      <a:cubicBezTo>
                        <a:pt x="44" y="15"/>
                        <a:pt x="44" y="15"/>
                        <a:pt x="44" y="16"/>
                      </a:cubicBezTo>
                      <a:cubicBezTo>
                        <a:pt x="43" y="16"/>
                        <a:pt x="43" y="16"/>
                        <a:pt x="43" y="16"/>
                      </a:cubicBezTo>
                      <a:lnTo>
                        <a:pt x="44" y="16"/>
                      </a:lnTo>
                      <a:close/>
                      <a:moveTo>
                        <a:pt x="59" y="3"/>
                      </a:moveTo>
                      <a:cubicBezTo>
                        <a:pt x="58" y="4"/>
                        <a:pt x="58" y="3"/>
                        <a:pt x="58" y="3"/>
                      </a:cubicBezTo>
                      <a:cubicBezTo>
                        <a:pt x="58" y="3"/>
                        <a:pt x="58" y="3"/>
                        <a:pt x="59" y="3"/>
                      </a:cubicBezTo>
                      <a:close/>
                      <a:moveTo>
                        <a:pt x="55" y="3"/>
                      </a:moveTo>
                      <a:cubicBezTo>
                        <a:pt x="55" y="3"/>
                        <a:pt x="55" y="3"/>
                        <a:pt x="55" y="3"/>
                      </a:cubicBezTo>
                      <a:cubicBezTo>
                        <a:pt x="55" y="4"/>
                        <a:pt x="55" y="4"/>
                        <a:pt x="55" y="4"/>
                      </a:cubicBezTo>
                      <a:lnTo>
                        <a:pt x="55" y="3"/>
                      </a:lnTo>
                      <a:close/>
                      <a:moveTo>
                        <a:pt x="56" y="4"/>
                      </a:moveTo>
                      <a:cubicBezTo>
                        <a:pt x="56" y="4"/>
                        <a:pt x="56" y="4"/>
                        <a:pt x="56" y="4"/>
                      </a:cubicBezTo>
                      <a:cubicBezTo>
                        <a:pt x="56" y="4"/>
                        <a:pt x="56" y="4"/>
                        <a:pt x="56" y="4"/>
                      </a:cubicBezTo>
                      <a:cubicBezTo>
                        <a:pt x="56" y="4"/>
                        <a:pt x="56" y="4"/>
                        <a:pt x="56" y="4"/>
                      </a:cubicBezTo>
                      <a:cubicBezTo>
                        <a:pt x="56" y="5"/>
                        <a:pt x="56" y="5"/>
                        <a:pt x="56" y="5"/>
                      </a:cubicBezTo>
                      <a:cubicBezTo>
                        <a:pt x="55" y="5"/>
                        <a:pt x="55" y="5"/>
                        <a:pt x="55" y="5"/>
                      </a:cubicBezTo>
                      <a:cubicBezTo>
                        <a:pt x="56" y="5"/>
                        <a:pt x="55" y="5"/>
                        <a:pt x="55" y="4"/>
                      </a:cubicBezTo>
                      <a:cubicBezTo>
                        <a:pt x="55" y="5"/>
                        <a:pt x="54" y="5"/>
                        <a:pt x="53" y="5"/>
                      </a:cubicBezTo>
                      <a:cubicBezTo>
                        <a:pt x="53" y="5"/>
                        <a:pt x="56" y="5"/>
                        <a:pt x="56" y="4"/>
                      </a:cubicBezTo>
                      <a:close/>
                      <a:moveTo>
                        <a:pt x="52" y="6"/>
                      </a:moveTo>
                      <a:cubicBezTo>
                        <a:pt x="52" y="6"/>
                        <a:pt x="51" y="6"/>
                        <a:pt x="51" y="7"/>
                      </a:cubicBezTo>
                      <a:cubicBezTo>
                        <a:pt x="51" y="7"/>
                        <a:pt x="51" y="7"/>
                        <a:pt x="50" y="7"/>
                      </a:cubicBezTo>
                      <a:cubicBezTo>
                        <a:pt x="51" y="7"/>
                        <a:pt x="51" y="6"/>
                        <a:pt x="52" y="6"/>
                      </a:cubicBezTo>
                      <a:close/>
                      <a:moveTo>
                        <a:pt x="48" y="6"/>
                      </a:moveTo>
                      <a:cubicBezTo>
                        <a:pt x="48" y="7"/>
                        <a:pt x="48" y="7"/>
                        <a:pt x="48" y="7"/>
                      </a:cubicBezTo>
                      <a:cubicBezTo>
                        <a:pt x="47" y="7"/>
                        <a:pt x="47" y="7"/>
                        <a:pt x="47" y="7"/>
                      </a:cubicBezTo>
                      <a:lnTo>
                        <a:pt x="48" y="6"/>
                      </a:lnTo>
                      <a:close/>
                      <a:moveTo>
                        <a:pt x="47" y="12"/>
                      </a:moveTo>
                      <a:cubicBezTo>
                        <a:pt x="47" y="12"/>
                        <a:pt x="47" y="12"/>
                        <a:pt x="47" y="12"/>
                      </a:cubicBezTo>
                      <a:cubicBezTo>
                        <a:pt x="47" y="12"/>
                        <a:pt x="47" y="12"/>
                        <a:pt x="47" y="12"/>
                      </a:cubicBezTo>
                      <a:cubicBezTo>
                        <a:pt x="49" y="10"/>
                        <a:pt x="49" y="10"/>
                        <a:pt x="49" y="10"/>
                      </a:cubicBezTo>
                      <a:lnTo>
                        <a:pt x="47" y="12"/>
                      </a:lnTo>
                      <a:close/>
                      <a:moveTo>
                        <a:pt x="48" y="5"/>
                      </a:moveTo>
                      <a:cubicBezTo>
                        <a:pt x="48" y="5"/>
                        <a:pt x="48" y="6"/>
                        <a:pt x="48" y="5"/>
                      </a:cubicBezTo>
                      <a:cubicBezTo>
                        <a:pt x="48" y="5"/>
                        <a:pt x="48" y="5"/>
                        <a:pt x="48" y="5"/>
                      </a:cubicBezTo>
                      <a:cubicBezTo>
                        <a:pt x="48" y="5"/>
                        <a:pt x="48" y="5"/>
                        <a:pt x="49" y="5"/>
                      </a:cubicBezTo>
                      <a:lnTo>
                        <a:pt x="48" y="5"/>
                      </a:lnTo>
                      <a:close/>
                      <a:moveTo>
                        <a:pt x="51" y="10"/>
                      </a:moveTo>
                      <a:cubicBezTo>
                        <a:pt x="51" y="9"/>
                        <a:pt x="51" y="9"/>
                        <a:pt x="51" y="9"/>
                      </a:cubicBezTo>
                      <a:cubicBezTo>
                        <a:pt x="51" y="9"/>
                        <a:pt x="50" y="10"/>
                        <a:pt x="49" y="10"/>
                      </a:cubicBezTo>
                      <a:cubicBezTo>
                        <a:pt x="49" y="10"/>
                        <a:pt x="50" y="10"/>
                        <a:pt x="50" y="9"/>
                      </a:cubicBezTo>
                      <a:cubicBezTo>
                        <a:pt x="49" y="9"/>
                        <a:pt x="50" y="9"/>
                        <a:pt x="50" y="9"/>
                      </a:cubicBezTo>
                      <a:cubicBezTo>
                        <a:pt x="50" y="9"/>
                        <a:pt x="50" y="9"/>
                        <a:pt x="50" y="9"/>
                      </a:cubicBezTo>
                      <a:cubicBezTo>
                        <a:pt x="50" y="9"/>
                        <a:pt x="50" y="9"/>
                        <a:pt x="50" y="9"/>
                      </a:cubicBezTo>
                      <a:cubicBezTo>
                        <a:pt x="50" y="9"/>
                        <a:pt x="50" y="9"/>
                        <a:pt x="50" y="9"/>
                      </a:cubicBezTo>
                      <a:cubicBezTo>
                        <a:pt x="50" y="9"/>
                        <a:pt x="50" y="9"/>
                        <a:pt x="50" y="9"/>
                      </a:cubicBezTo>
                      <a:cubicBezTo>
                        <a:pt x="51" y="9"/>
                        <a:pt x="51" y="9"/>
                        <a:pt x="51" y="9"/>
                      </a:cubicBezTo>
                      <a:cubicBezTo>
                        <a:pt x="50" y="9"/>
                        <a:pt x="50" y="9"/>
                        <a:pt x="50" y="9"/>
                      </a:cubicBezTo>
                      <a:cubicBezTo>
                        <a:pt x="52" y="8"/>
                        <a:pt x="52" y="8"/>
                        <a:pt x="52" y="8"/>
                      </a:cubicBezTo>
                      <a:cubicBezTo>
                        <a:pt x="51" y="8"/>
                        <a:pt x="51" y="8"/>
                        <a:pt x="51" y="8"/>
                      </a:cubicBezTo>
                      <a:cubicBezTo>
                        <a:pt x="51" y="9"/>
                        <a:pt x="52" y="9"/>
                        <a:pt x="52" y="9"/>
                      </a:cubicBezTo>
                      <a:lnTo>
                        <a:pt x="51" y="10"/>
                      </a:lnTo>
                      <a:close/>
                      <a:moveTo>
                        <a:pt x="54" y="8"/>
                      </a:moveTo>
                      <a:cubicBezTo>
                        <a:pt x="54" y="8"/>
                        <a:pt x="54" y="8"/>
                        <a:pt x="54" y="8"/>
                      </a:cubicBezTo>
                      <a:cubicBezTo>
                        <a:pt x="53" y="8"/>
                        <a:pt x="53" y="8"/>
                        <a:pt x="53" y="8"/>
                      </a:cubicBezTo>
                      <a:cubicBezTo>
                        <a:pt x="52" y="9"/>
                        <a:pt x="52" y="9"/>
                        <a:pt x="52" y="9"/>
                      </a:cubicBezTo>
                      <a:cubicBezTo>
                        <a:pt x="53" y="9"/>
                        <a:pt x="52" y="8"/>
                        <a:pt x="52" y="8"/>
                      </a:cubicBezTo>
                      <a:cubicBezTo>
                        <a:pt x="52" y="8"/>
                        <a:pt x="52" y="8"/>
                        <a:pt x="52" y="8"/>
                      </a:cubicBezTo>
                      <a:cubicBezTo>
                        <a:pt x="53" y="7"/>
                        <a:pt x="53" y="7"/>
                        <a:pt x="53" y="7"/>
                      </a:cubicBezTo>
                      <a:cubicBezTo>
                        <a:pt x="52" y="8"/>
                        <a:pt x="52" y="8"/>
                        <a:pt x="52" y="8"/>
                      </a:cubicBezTo>
                      <a:cubicBezTo>
                        <a:pt x="53" y="8"/>
                        <a:pt x="54" y="7"/>
                        <a:pt x="55" y="7"/>
                      </a:cubicBezTo>
                      <a:cubicBezTo>
                        <a:pt x="55" y="7"/>
                        <a:pt x="54" y="8"/>
                        <a:pt x="54" y="8"/>
                      </a:cubicBezTo>
                      <a:close/>
                      <a:moveTo>
                        <a:pt x="55" y="7"/>
                      </a:moveTo>
                      <a:cubicBezTo>
                        <a:pt x="54" y="7"/>
                        <a:pt x="54" y="7"/>
                        <a:pt x="54" y="7"/>
                      </a:cubicBezTo>
                      <a:cubicBezTo>
                        <a:pt x="54" y="6"/>
                        <a:pt x="54" y="6"/>
                        <a:pt x="54" y="6"/>
                      </a:cubicBezTo>
                      <a:cubicBezTo>
                        <a:pt x="55" y="6"/>
                        <a:pt x="55" y="6"/>
                        <a:pt x="55" y="6"/>
                      </a:cubicBezTo>
                      <a:cubicBezTo>
                        <a:pt x="55" y="6"/>
                        <a:pt x="55" y="6"/>
                        <a:pt x="55" y="7"/>
                      </a:cubicBezTo>
                      <a:close/>
                      <a:moveTo>
                        <a:pt x="56" y="6"/>
                      </a:moveTo>
                      <a:cubicBezTo>
                        <a:pt x="56" y="7"/>
                        <a:pt x="56" y="7"/>
                        <a:pt x="56" y="7"/>
                      </a:cubicBezTo>
                      <a:cubicBezTo>
                        <a:pt x="56" y="7"/>
                        <a:pt x="56" y="7"/>
                        <a:pt x="56" y="7"/>
                      </a:cubicBezTo>
                      <a:cubicBezTo>
                        <a:pt x="55" y="8"/>
                        <a:pt x="56" y="7"/>
                        <a:pt x="55" y="7"/>
                      </a:cubicBezTo>
                      <a:cubicBezTo>
                        <a:pt x="55" y="5"/>
                        <a:pt x="57" y="7"/>
                        <a:pt x="57" y="5"/>
                      </a:cubicBezTo>
                      <a:cubicBezTo>
                        <a:pt x="57" y="6"/>
                        <a:pt x="57" y="7"/>
                        <a:pt x="56" y="6"/>
                      </a:cubicBezTo>
                      <a:close/>
                      <a:moveTo>
                        <a:pt x="58" y="7"/>
                      </a:moveTo>
                      <a:cubicBezTo>
                        <a:pt x="58" y="7"/>
                        <a:pt x="58" y="7"/>
                        <a:pt x="58" y="7"/>
                      </a:cubicBezTo>
                      <a:cubicBezTo>
                        <a:pt x="58" y="7"/>
                        <a:pt x="58" y="7"/>
                        <a:pt x="58" y="7"/>
                      </a:cubicBezTo>
                      <a:cubicBezTo>
                        <a:pt x="59" y="7"/>
                        <a:pt x="59" y="7"/>
                        <a:pt x="59" y="7"/>
                      </a:cubicBezTo>
                      <a:cubicBezTo>
                        <a:pt x="58" y="7"/>
                        <a:pt x="58" y="7"/>
                        <a:pt x="58" y="7"/>
                      </a:cubicBezTo>
                      <a:close/>
                      <a:moveTo>
                        <a:pt x="57" y="6"/>
                      </a:moveTo>
                      <a:cubicBezTo>
                        <a:pt x="58" y="6"/>
                        <a:pt x="59" y="6"/>
                        <a:pt x="60" y="5"/>
                      </a:cubicBezTo>
                      <a:cubicBezTo>
                        <a:pt x="59" y="6"/>
                        <a:pt x="58" y="6"/>
                        <a:pt x="57" y="6"/>
                      </a:cubicBezTo>
                      <a:close/>
                      <a:moveTo>
                        <a:pt x="60" y="5"/>
                      </a:moveTo>
                      <a:cubicBezTo>
                        <a:pt x="61" y="4"/>
                        <a:pt x="62" y="4"/>
                        <a:pt x="63" y="4"/>
                      </a:cubicBezTo>
                      <a:cubicBezTo>
                        <a:pt x="62" y="5"/>
                        <a:pt x="61" y="4"/>
                        <a:pt x="60" y="5"/>
                      </a:cubicBezTo>
                      <a:close/>
                    </a:path>
                  </a:pathLst>
                </a:custGeom>
                <a:solidFill>
                  <a:srgbClr val="D32F2F"/>
                </a:solidFill>
                <a:ln w="9525">
                  <a:noFill/>
                  <a:round/>
                  <a:headEnd/>
                  <a:tailEnd/>
                </a:ln>
              </p:spPr>
              <p:txBody>
                <a:bodyPr/>
                <a:lstStyle/>
                <a:p>
                  <a:endParaRPr lang="zh-CN" altLang="en-US"/>
                </a:p>
              </p:txBody>
            </p:sp>
          </p:grpSp>
          <p:sp>
            <p:nvSpPr>
              <p:cNvPr id="71693" name="文本框 28"/>
              <p:cNvSpPr txBox="1">
                <a:spLocks noChangeArrowheads="1"/>
              </p:cNvSpPr>
              <p:nvPr/>
            </p:nvSpPr>
            <p:spPr bwMode="auto">
              <a:xfrm>
                <a:off x="1668138" y="4998022"/>
                <a:ext cx="484868" cy="646331"/>
              </a:xfrm>
              <a:prstGeom prst="rect">
                <a:avLst/>
              </a:prstGeom>
              <a:noFill/>
              <a:ln w="9525">
                <a:noFill/>
                <a:miter lim="800000"/>
                <a:headEnd/>
                <a:tailEnd/>
              </a:ln>
            </p:spPr>
            <p:txBody>
              <a:bodyPr>
                <a:spAutoFit/>
              </a:bodyPr>
              <a:lstStyle/>
              <a:p>
                <a:r>
                  <a:rPr lang="zh-CN" altLang="en-US" sz="3600" dirty="0">
                    <a:latin typeface="华文行楷" pitchFamily="2" charset="-122"/>
                    <a:ea typeface="华文行楷" pitchFamily="2" charset="-122"/>
                  </a:rPr>
                  <a:t>肆</a:t>
                </a:r>
              </a:p>
            </p:txBody>
          </p:sp>
        </p:grpSp>
        <mc:AlternateContent xmlns:mc="http://schemas.openxmlformats.org/markup-compatibility/2006" xmlns:a14="http://schemas.microsoft.com/office/drawing/2010/main">
          <mc:Choice Requires="a14">
            <p:sp>
              <p:nvSpPr>
                <p:cNvPr id="37" name="文本框 36"/>
                <p:cNvSpPr txBox="1"/>
                <p:nvPr/>
              </p:nvSpPr>
              <p:spPr>
                <a:xfrm>
                  <a:off x="2648176" y="5180092"/>
                  <a:ext cx="7428957" cy="430887"/>
                </a:xfrm>
                <a:prstGeom prst="rect">
                  <a:avLst/>
                </a:prstGeom>
                <a:noFill/>
              </p:spPr>
              <p:txBody>
                <a:bodyPr wrap="none" lIns="0" tIns="0" rIns="0" bIns="0" rtlCol="0">
                  <a:spAutoFit/>
                </a:bodyPr>
                <a:lstStyle/>
                <a:p>
                  <a:pPr algn="just"/>
                  <a14:m>
                    <m:oMath xmlns:m="http://schemas.openxmlformats.org/officeDocument/2006/math">
                      <m:d>
                        <m:dPr>
                          <m:begChr m:val="|"/>
                          <m:endChr m:val="|"/>
                          <m:ctrlPr>
                            <a:rPr lang="en-US" altLang="zh-CN" sz="2800" i="1" smtClean="0">
                              <a:solidFill>
                                <a:srgbClr val="0000FF"/>
                              </a:solidFill>
                              <a:latin typeface="Cambria Math"/>
                              <a:ea typeface="Cambria Math" panose="02040503050406030204" pitchFamily="18" charset="0"/>
                            </a:rPr>
                          </m:ctrlPr>
                        </m:dPr>
                        <m:e>
                          <m:r>
                            <a:rPr lang="en-US" altLang="zh-CN" sz="2800" i="1">
                              <a:solidFill>
                                <a:srgbClr val="0000FF"/>
                              </a:solidFill>
                              <a:latin typeface="Cambria Math" panose="02040503050406030204" pitchFamily="18" charset="0"/>
                              <a:ea typeface="Cambria Math" panose="02040503050406030204" pitchFamily="18" charset="0"/>
                            </a:rPr>
                            <m:t>∆</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𝑠</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ea typeface="Cambria Math" panose="02040503050406030204" pitchFamily="18" charset="0"/>
                        </a:rPr>
                        <m:t>𝑟</m:t>
                      </m:r>
                    </m:oMath>
                  </a14:m>
                  <a:r>
                    <a:rPr lang="zh-CN" altLang="en-US" sz="2800" dirty="0">
                      <a:solidFill>
                        <a:srgbClr val="0000FF"/>
                      </a:solidFill>
                      <a:latin typeface="+mn-lt"/>
                      <a:ea typeface="+mn-ea"/>
                    </a:rPr>
                    <a:t>，当</a:t>
                  </a:r>
                  <a14:m>
                    <m:oMath xmlns:m="http://schemas.openxmlformats.org/officeDocument/2006/math">
                      <m:r>
                        <a:rPr lang="en-US" altLang="zh-CN" sz="2800" i="1">
                          <a:solidFill>
                            <a:srgbClr val="0000FF"/>
                          </a:solidFill>
                          <a:latin typeface="Cambria Math" panose="02040503050406030204" pitchFamily="18" charset="0"/>
                          <a:ea typeface="Cambria Math" panose="02040503050406030204" pitchFamily="18" charset="0"/>
                        </a:rPr>
                        <m:t>∆</m:t>
                      </m:r>
                      <m:r>
                        <a:rPr lang="en-US" altLang="zh-CN" sz="2800" i="1">
                          <a:solidFill>
                            <a:srgbClr val="0000FF"/>
                          </a:solidFill>
                          <a:latin typeface="Cambria Math" panose="02040503050406030204" pitchFamily="18" charset="0"/>
                        </a:rPr>
                        <m:t>𝑡</m:t>
                      </m:r>
                      <m:r>
                        <a:rPr lang="en-US" altLang="zh-CN" sz="280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0</m:t>
                      </m:r>
                    </m:oMath>
                  </a14:m>
                  <a:r>
                    <a:rPr lang="zh-CN" altLang="en-US" sz="2800" dirty="0">
                      <a:solidFill>
                        <a:srgbClr val="0000FF"/>
                      </a:solidFill>
                      <a:latin typeface="+mn-lt"/>
                      <a:ea typeface="+mn-ea"/>
                    </a:rPr>
                    <a:t>时有</a:t>
                  </a:r>
                  <a14:m>
                    <m:oMath xmlns:m="http://schemas.openxmlformats.org/officeDocument/2006/math">
                      <m:d>
                        <m:dPr>
                          <m:begChr m:val="|"/>
                          <m:endChr m:val="|"/>
                          <m:ctrlPr>
                            <a:rPr lang="en-US" altLang="zh-CN" sz="2800" i="1">
                              <a:solidFill>
                                <a:srgbClr val="0000FF"/>
                              </a:solidFill>
                              <a:latin typeface="Cambria Math"/>
                              <a:ea typeface="Cambria Math" panose="02040503050406030204" pitchFamily="18" charset="0"/>
                            </a:rPr>
                          </m:ctrlPr>
                        </m:dPr>
                        <m:e>
                          <m:r>
                            <a:rPr lang="en-US" altLang="zh-CN" sz="2800" b="0" i="1" smtClean="0">
                              <a:solidFill>
                                <a:srgbClr val="0000FF"/>
                              </a:solidFill>
                              <a:latin typeface="Cambria Math" panose="02040503050406030204" pitchFamily="18" charset="0"/>
                              <a:ea typeface="Cambria Math" panose="02040503050406030204" pitchFamily="18" charset="0"/>
                            </a:rPr>
                            <m:t>𝑑</m:t>
                          </m:r>
                          <m:acc>
                            <m:accPr>
                              <m:chr m:val="⃑"/>
                              <m:ctrlPr>
                                <a:rPr lang="en-US" altLang="zh-CN" sz="2800" i="1">
                                  <a:solidFill>
                                    <a:srgbClr val="0000FF"/>
                                  </a:solidFill>
                                  <a:latin typeface="Cambria Math"/>
                                </a:rPr>
                              </m:ctrlPr>
                            </m:accPr>
                            <m:e>
                              <m:r>
                                <a:rPr lang="en-US" altLang="zh-CN" sz="2800" i="1">
                                  <a:solidFill>
                                    <a:srgbClr val="0000FF"/>
                                  </a:solidFill>
                                  <a:latin typeface="Cambria Math" panose="02040503050406030204" pitchFamily="18" charset="0"/>
                                </a:rPr>
                                <m:t>𝑟</m:t>
                              </m:r>
                            </m:e>
                          </m:acc>
                        </m:e>
                      </m:d>
                      <m:r>
                        <a:rPr lang="en-US" altLang="zh-CN" sz="2800" b="0" i="1" smtClean="0">
                          <a:solidFill>
                            <a:srgbClr val="0000FF"/>
                          </a:solidFill>
                          <a:latin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𝑑𝑟</m:t>
                      </m:r>
                      <m:r>
                        <a:rPr lang="en-US" altLang="zh-CN" sz="2800" b="0" i="1" smtClean="0">
                          <a:solidFill>
                            <a:srgbClr val="0000FF"/>
                          </a:solidFill>
                          <a:latin typeface="Cambria Math" panose="02040503050406030204" pitchFamily="18" charset="0"/>
                          <a:ea typeface="Cambria Math" panose="02040503050406030204" pitchFamily="18" charset="0"/>
                        </a:rPr>
                        <m:t>=</m:t>
                      </m:r>
                      <m:r>
                        <a:rPr lang="en-US" altLang="zh-CN" sz="2800" b="0" i="1" smtClean="0">
                          <a:solidFill>
                            <a:srgbClr val="0000FF"/>
                          </a:solidFill>
                          <a:latin typeface="Cambria Math" panose="02040503050406030204" pitchFamily="18" charset="0"/>
                          <a:ea typeface="Cambria Math" panose="02040503050406030204" pitchFamily="18" charset="0"/>
                        </a:rPr>
                        <m:t>𝑑𝑠</m:t>
                      </m:r>
                    </m:oMath>
                  </a14:m>
                  <a:endParaRPr lang="zh-CN" altLang="en-US" sz="2800" dirty="0">
                    <a:solidFill>
                      <a:srgbClr val="0000FF"/>
                    </a:solidFill>
                    <a:latin typeface="+mn-lt"/>
                    <a:ea typeface="+mn-ea"/>
                  </a:endParaRPr>
                </a:p>
              </p:txBody>
            </p:sp>
          </mc:Choice>
          <mc:Fallback xmlns="">
            <p:sp>
              <p:nvSpPr>
                <p:cNvPr id="37" name="文本框 36"/>
                <p:cNvSpPr txBox="1">
                  <a:spLocks noRot="1" noChangeAspect="1" noMove="1" noResize="1" noEditPoints="1" noAdjustHandles="1" noChangeArrowheads="1" noChangeShapeType="1" noTextEdit="1"/>
                </p:cNvSpPr>
                <p:nvPr/>
              </p:nvSpPr>
              <p:spPr>
                <a:xfrm>
                  <a:off x="2648176" y="5180092"/>
                  <a:ext cx="7428957" cy="430887"/>
                </a:xfrm>
                <a:prstGeom prst="rect">
                  <a:avLst/>
                </a:prstGeom>
                <a:blipFill>
                  <a:blip r:embed="rId6"/>
                  <a:stretch>
                    <a:fillRect t="-25714" b="-50000"/>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2605995148"/>
      </p:ext>
    </p:extLst>
  </p:cSld>
  <p:clrMapOvr>
    <a:masterClrMapping/>
  </p:clrMapOvr>
  <mc:AlternateContent xmlns:mc="http://schemas.openxmlformats.org/markup-compatibility/2006">
    <mc:Choice xmlns:p15="http://schemas.microsoft.com/office/powerpoint/2012/main" xmlns="" Requires="p15">
      <p:transition xmlns:p14="http://schemas.microsoft.com/office/powerpoint/2010/main" spd="slow" p14:dur="1750">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750"/>
                                        <p:tgtEl>
                                          <p:spTgt spid="22"/>
                                        </p:tgtEl>
                                      </p:cBhvr>
                                    </p:animEffect>
                                    <p:anim calcmode="lin" valueType="num">
                                      <p:cBhvr>
                                        <p:cTn id="8" dur="750" fill="hold"/>
                                        <p:tgtEl>
                                          <p:spTgt spid="22"/>
                                        </p:tgtEl>
                                        <p:attrNameLst>
                                          <p:attrName>ppt_x</p:attrName>
                                        </p:attrNameLst>
                                      </p:cBhvr>
                                      <p:tavLst>
                                        <p:tav tm="0">
                                          <p:val>
                                            <p:strVal val="#ppt_x"/>
                                          </p:val>
                                        </p:tav>
                                        <p:tav tm="100000">
                                          <p:val>
                                            <p:strVal val="#ppt_x"/>
                                          </p:val>
                                        </p:tav>
                                      </p:tavLst>
                                    </p:anim>
                                    <p:anim calcmode="lin" valueType="num">
                                      <p:cBhvr>
                                        <p:cTn id="9" dur="750" fill="hold"/>
                                        <p:tgtEl>
                                          <p:spTgt spid="2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22" presetClass="entr" presetSubtype="8"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wipe(left)">
                                      <p:cBhvr>
                                        <p:cTn id="13" dur="500"/>
                                        <p:tgtEl>
                                          <p:spTgt spid="25"/>
                                        </p:tgtEl>
                                      </p:cBhvr>
                                    </p:animEffect>
                                  </p:childTnLst>
                                </p:cTn>
                              </p:par>
                              <p:par>
                                <p:cTn id="14" presetID="22" presetClass="entr" presetSubtype="8" fill="hold"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5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par>
                                <p:cTn id="23" presetID="22" presetClass="entr" presetSubtype="8"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left)">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fade">
                                      <p:cBhvr>
                                        <p:cTn id="30" dur="75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theme/theme1.xml><?xml version="1.0" encoding="utf-8"?>
<a:theme xmlns:a="http://schemas.openxmlformats.org/drawingml/2006/main" name="主题2">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2">
      <a:majorFont>
        <a:latin typeface="Times New Roman"/>
        <a:ea typeface="微软雅黑"/>
        <a:cs typeface=""/>
      </a:majorFont>
      <a:minorFont>
        <a:latin typeface="Times New Roman"/>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just">
          <a:defRPr sz="2800" dirty="0" smtClean="0">
            <a:solidFill>
              <a:srgbClr val="0000FF"/>
            </a:solidFill>
            <a:latin typeface="+mn-lt"/>
            <a:ea typeface="+mn-ea"/>
          </a:defRPr>
        </a:defPPr>
      </a:lstStyle>
    </a:txDef>
  </a:objectDefaults>
  <a:extraClrSchemeLst/>
  <a:extLst>
    <a:ext uri="{05A4C25C-085E-4340-85A3-A5531E510DB2}">
      <thm15:themeFamily xmlns:thm15="http://schemas.microsoft.com/office/thememl/2012/main" xmlns="" name="主题2" id="{C3AC7DD7-08CD-4528-B442-3C16D95B7B79}" vid="{73EA3633-563A-4D69-8A83-1689627CFEBE}"/>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2148</TotalTime>
  <Words>3808</Words>
  <Application>Microsoft Office PowerPoint</Application>
  <PresentationFormat>自定义</PresentationFormat>
  <Paragraphs>422</Paragraphs>
  <Slides>41</Slides>
  <Notes>0</Notes>
  <HiddenSlides>0</HiddenSlides>
  <MMClips>0</MMClips>
  <ScaleCrop>false</ScaleCrop>
  <HeadingPairs>
    <vt:vector size="4" baseType="variant">
      <vt:variant>
        <vt:lpstr>主题</vt:lpstr>
      </vt:variant>
      <vt:variant>
        <vt:i4>1</vt:i4>
      </vt:variant>
      <vt:variant>
        <vt:lpstr>幻灯片标题</vt:lpstr>
      </vt:variant>
      <vt:variant>
        <vt:i4>41</vt:i4>
      </vt:variant>
    </vt:vector>
  </HeadingPairs>
  <TitlesOfParts>
    <vt:vector size="42" baseType="lpstr">
      <vt:lpstr>主题2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戴占海</dc:creator>
  <cp:lastModifiedBy>Cici</cp:lastModifiedBy>
  <cp:revision>371</cp:revision>
  <dcterms:created xsi:type="dcterms:W3CDTF">2016-10-12T23:56:00Z</dcterms:created>
  <dcterms:modified xsi:type="dcterms:W3CDTF">2018-09-03T07:56:34Z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2052-10.1.0.5740</vt:lpwstr>
  </property>
</Properties>
</file>